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y="5143500" cx="9144000"/>
  <p:notesSz cx="6858000" cy="9144000"/>
  <p:embeddedFontLst>
    <p:embeddedFont>
      <p:font typeface="PT Sans Narrow"/>
      <p:regular r:id="rId20"/>
      <p:bold r:id="rId21"/>
    </p:embeddedFont>
    <p:embeddedFont>
      <p:font typeface="Open Sans"/>
      <p:regular r:id="rId22"/>
      <p:bold r:id="rId23"/>
      <p:italic r:id="rId24"/>
      <p:boldItalic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PTSansNarrow-regular.fntdata"/><Relationship Id="rId22" Type="http://schemas.openxmlformats.org/officeDocument/2006/relationships/font" Target="fonts/OpenSans-regular.fntdata"/><Relationship Id="rId21" Type="http://schemas.openxmlformats.org/officeDocument/2006/relationships/font" Target="fonts/PTSansNarrow-bold.fntdata"/><Relationship Id="rId24" Type="http://schemas.openxmlformats.org/officeDocument/2006/relationships/font" Target="fonts/OpenSans-italic.fntdata"/><Relationship Id="rId23" Type="http://schemas.openxmlformats.org/officeDocument/2006/relationships/font" Target="fonts/OpenSans-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schemas.openxmlformats.org/officeDocument/2006/relationships/font" Target="fonts/OpenSans-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 name="Shape 62"/>
        <p:cNvGrpSpPr/>
        <p:nvPr/>
      </p:nvGrpSpPr>
      <p:grpSpPr>
        <a:xfrm>
          <a:off x="0" y="0"/>
          <a:ext cx="0" cy="0"/>
          <a:chOff x="0" y="0"/>
          <a:chExt cx="0" cy="0"/>
        </a:xfrm>
      </p:grpSpPr>
      <p:sp>
        <p:nvSpPr>
          <p:cNvPr id="63" name="Google Shape;6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Google Shape;134;g56578cfea1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56578cfea1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 name="Shape 141"/>
        <p:cNvGrpSpPr/>
        <p:nvPr/>
      </p:nvGrpSpPr>
      <p:grpSpPr>
        <a:xfrm>
          <a:off x="0" y="0"/>
          <a:ext cx="0" cy="0"/>
          <a:chOff x="0" y="0"/>
          <a:chExt cx="0" cy="0"/>
        </a:xfrm>
      </p:grpSpPr>
      <p:sp>
        <p:nvSpPr>
          <p:cNvPr id="142" name="Google Shape;142;g56578cfea1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56578cfea1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Google Shape;151;g56578cfea1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56578cfea1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Google Shape;158;g56578cfea1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56578cfea1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g57f8051df0_5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57f8051df0_5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 name="Shape 68"/>
        <p:cNvGrpSpPr/>
        <p:nvPr/>
      </p:nvGrpSpPr>
      <p:grpSpPr>
        <a:xfrm>
          <a:off x="0" y="0"/>
          <a:ext cx="0" cy="0"/>
          <a:chOff x="0" y="0"/>
          <a:chExt cx="0" cy="0"/>
        </a:xfrm>
      </p:grpSpPr>
      <p:sp>
        <p:nvSpPr>
          <p:cNvPr id="69" name="Google Shape;69;g56578cfea1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56578cfea1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 name="Shape 76"/>
        <p:cNvGrpSpPr/>
        <p:nvPr/>
      </p:nvGrpSpPr>
      <p:grpSpPr>
        <a:xfrm>
          <a:off x="0" y="0"/>
          <a:ext cx="0" cy="0"/>
          <a:chOff x="0" y="0"/>
          <a:chExt cx="0" cy="0"/>
        </a:xfrm>
      </p:grpSpPr>
      <p:sp>
        <p:nvSpPr>
          <p:cNvPr id="77" name="Google Shape;77;g56578cfea1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56578cfea1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 name="Shape 83"/>
        <p:cNvGrpSpPr/>
        <p:nvPr/>
      </p:nvGrpSpPr>
      <p:grpSpPr>
        <a:xfrm>
          <a:off x="0" y="0"/>
          <a:ext cx="0" cy="0"/>
          <a:chOff x="0" y="0"/>
          <a:chExt cx="0" cy="0"/>
        </a:xfrm>
      </p:grpSpPr>
      <p:sp>
        <p:nvSpPr>
          <p:cNvPr id="84" name="Google Shape;84;g56578cfea1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56578cfea1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900">
                <a:solidFill>
                  <a:schemeClr val="dk2"/>
                </a:solidFill>
                <a:latin typeface="Open Sans"/>
                <a:ea typeface="Open Sans"/>
                <a:cs typeface="Open Sans"/>
                <a:sym typeface="Open Sans"/>
              </a:rPr>
              <a:t>At the beginning of the project, we plan to add three main features to this prosthesis. </a:t>
            </a:r>
            <a:endParaRPr sz="900">
              <a:solidFill>
                <a:schemeClr val="dk2"/>
              </a:solidFill>
              <a:latin typeface="Open Sans"/>
              <a:ea typeface="Open Sans"/>
              <a:cs typeface="Open Sans"/>
              <a:sym typeface="Open Sans"/>
            </a:endParaRPr>
          </a:p>
          <a:p>
            <a:pPr indent="0" lvl="0" marL="0" rtl="0" algn="l">
              <a:lnSpc>
                <a:spcPct val="100000"/>
              </a:lnSpc>
              <a:spcBef>
                <a:spcPts val="0"/>
              </a:spcBef>
              <a:spcAft>
                <a:spcPts val="0"/>
              </a:spcAft>
              <a:buNone/>
            </a:pPr>
            <a:r>
              <a:rPr lang="en" sz="900">
                <a:solidFill>
                  <a:schemeClr val="dk2"/>
                </a:solidFill>
                <a:latin typeface="Open Sans"/>
                <a:ea typeface="Open Sans"/>
                <a:cs typeface="Open Sans"/>
                <a:sym typeface="Open Sans"/>
              </a:rPr>
              <a:t>First, we have our myosensor subsystem which would allow the user to control four fingers of the prosthetic by flexing or relaxing their muscle. </a:t>
            </a:r>
            <a:endParaRPr sz="900">
              <a:solidFill>
                <a:schemeClr val="dk2"/>
              </a:solidFill>
              <a:latin typeface="Open Sans"/>
              <a:ea typeface="Open Sans"/>
              <a:cs typeface="Open Sans"/>
              <a:sym typeface="Open Sans"/>
            </a:endParaRPr>
          </a:p>
          <a:p>
            <a:pPr indent="0" lvl="0" marL="0" rtl="0" algn="l">
              <a:lnSpc>
                <a:spcPct val="100000"/>
              </a:lnSpc>
              <a:spcBef>
                <a:spcPts val="0"/>
              </a:spcBef>
              <a:spcAft>
                <a:spcPts val="0"/>
              </a:spcAft>
              <a:buNone/>
            </a:pPr>
            <a:r>
              <a:rPr lang="en" sz="900">
                <a:solidFill>
                  <a:schemeClr val="dk2"/>
                </a:solidFill>
                <a:latin typeface="Open Sans"/>
                <a:ea typeface="Open Sans"/>
                <a:cs typeface="Open Sans"/>
                <a:sym typeface="Open Sans"/>
              </a:rPr>
              <a:t>Second, we have toe -to thumb subsystem which would allow the user to control thumb by toe  .There is a pressure sensor under the toe, and the arduino and XBee transfer are on the shoes, the sensor can detect the pressure and send data to motor on the arm through Arduino, Xbee, Then the servo motor control the movement of thumb.</a:t>
            </a:r>
            <a:endParaRPr sz="900">
              <a:solidFill>
                <a:schemeClr val="dk2"/>
              </a:solidFill>
              <a:latin typeface="Open Sans"/>
              <a:ea typeface="Open Sans"/>
              <a:cs typeface="Open Sans"/>
              <a:sym typeface="Open Sans"/>
            </a:endParaRPr>
          </a:p>
          <a:p>
            <a:pPr indent="0" lvl="0" marL="0" rtl="0" algn="l">
              <a:lnSpc>
                <a:spcPct val="100000"/>
              </a:lnSpc>
              <a:spcBef>
                <a:spcPts val="0"/>
              </a:spcBef>
              <a:spcAft>
                <a:spcPts val="0"/>
              </a:spcAft>
              <a:buNone/>
            </a:pPr>
            <a:r>
              <a:rPr lang="en" sz="900">
                <a:solidFill>
                  <a:schemeClr val="dk2"/>
                </a:solidFill>
                <a:latin typeface="Open Sans"/>
                <a:ea typeface="Open Sans"/>
                <a:cs typeface="Open Sans"/>
                <a:sym typeface="Open Sans"/>
              </a:rPr>
              <a:t> Third, In order to give sense of touch to our client, we plan to add pressure sensor on the hand and mount a constriction band encircling the user’s arm. The band will constrict or expand based on the grip. This is our Touch subsystem</a:t>
            </a:r>
            <a:endParaRPr sz="900">
              <a:solidFill>
                <a:schemeClr val="dk2"/>
              </a:solidFill>
              <a:latin typeface="Open Sans"/>
              <a:ea typeface="Open Sans"/>
              <a:cs typeface="Open Sans"/>
              <a:sym typeface="Open Sans"/>
            </a:endParaRPr>
          </a:p>
          <a:p>
            <a:pPr indent="0" lvl="0" marL="0" rtl="0" algn="l">
              <a:lnSpc>
                <a:spcPct val="100000"/>
              </a:lnSpc>
              <a:spcBef>
                <a:spcPts val="0"/>
              </a:spcBef>
              <a:spcAft>
                <a:spcPts val="0"/>
              </a:spcAft>
              <a:buNone/>
            </a:pPr>
            <a:r>
              <a:rPr lang="en" sz="900">
                <a:solidFill>
                  <a:schemeClr val="dk2"/>
                </a:solidFill>
                <a:latin typeface="Open Sans"/>
                <a:ea typeface="Open Sans"/>
                <a:cs typeface="Open Sans"/>
                <a:sym typeface="Open Sans"/>
              </a:rPr>
              <a:t>Based on these three subsystems, we divided our project to three prototypes. First, reading ~~~</a:t>
            </a:r>
            <a:endParaRPr sz="900">
              <a:solidFill>
                <a:schemeClr val="dk2"/>
              </a:solidFill>
              <a:latin typeface="Open Sans"/>
              <a:ea typeface="Open Sans"/>
              <a:cs typeface="Open Sans"/>
              <a:sym typeface="Open Sans"/>
            </a:endParaRPr>
          </a:p>
          <a:p>
            <a:pPr indent="0" lvl="0" marL="0" rtl="0" algn="l">
              <a:lnSpc>
                <a:spcPct val="100000"/>
              </a:lnSpc>
              <a:spcBef>
                <a:spcPts val="0"/>
              </a:spcBef>
              <a:spcAft>
                <a:spcPts val="0"/>
              </a:spcAft>
              <a:buNone/>
            </a:pPr>
            <a:r>
              <a:t/>
            </a:r>
            <a:endParaRPr sz="900">
              <a:solidFill>
                <a:schemeClr val="dk2"/>
              </a:solidFill>
              <a:latin typeface="Open Sans"/>
              <a:ea typeface="Open Sans"/>
              <a:cs typeface="Open Sans"/>
              <a:sym typeface="Open Sans"/>
            </a:endParaRPr>
          </a:p>
          <a:p>
            <a:pPr indent="0" lvl="0" marL="0" rtl="0" algn="l">
              <a:lnSpc>
                <a:spcPct val="100000"/>
              </a:lnSpc>
              <a:spcBef>
                <a:spcPts val="0"/>
              </a:spcBef>
              <a:spcAft>
                <a:spcPts val="0"/>
              </a:spcAft>
              <a:buNone/>
            </a:pPr>
            <a:r>
              <a:rPr lang="en" sz="900">
                <a:solidFill>
                  <a:schemeClr val="dk2"/>
                </a:solidFill>
                <a:latin typeface="Open Sans"/>
                <a:ea typeface="Open Sans"/>
                <a:cs typeface="Open Sans"/>
                <a:sym typeface="Open Sans"/>
              </a:rPr>
              <a:t>In last semester, we finished all prototypes.</a:t>
            </a:r>
            <a:endParaRPr sz="900">
              <a:solidFill>
                <a:schemeClr val="dk2"/>
              </a:solidFill>
              <a:latin typeface="Open Sans"/>
              <a:ea typeface="Open Sans"/>
              <a:cs typeface="Open Sans"/>
              <a:sym typeface="Open Sans"/>
            </a:endParaRPr>
          </a:p>
          <a:p>
            <a:pPr indent="0" lvl="0" marL="0" rtl="0" algn="l">
              <a:lnSpc>
                <a:spcPct val="100000"/>
              </a:lnSpc>
              <a:spcBef>
                <a:spcPts val="0"/>
              </a:spcBef>
              <a:spcAft>
                <a:spcPts val="0"/>
              </a:spcAft>
              <a:buNone/>
            </a:pPr>
            <a:r>
              <a:rPr lang="en" sz="900">
                <a:solidFill>
                  <a:schemeClr val="dk2"/>
                </a:solidFill>
                <a:latin typeface="Open Sans"/>
                <a:ea typeface="Open Sans"/>
                <a:cs typeface="Open Sans"/>
                <a:sym typeface="Open Sans"/>
              </a:rPr>
              <a:t> </a:t>
            </a:r>
            <a:endParaRPr sz="900">
              <a:solidFill>
                <a:schemeClr val="dk2"/>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1600">
              <a:solidFill>
                <a:schemeClr val="dk2"/>
              </a:solidFill>
              <a:latin typeface="Open Sans"/>
              <a:ea typeface="Open Sans"/>
              <a:cs typeface="Open Sans"/>
              <a:sym typeface="Open Sans"/>
            </a:endParaRPr>
          </a:p>
          <a:p>
            <a:pPr indent="0" lvl="0" marL="0" rtl="0" algn="l">
              <a:lnSpc>
                <a:spcPct val="115000"/>
              </a:lnSpc>
              <a:spcBef>
                <a:spcPts val="1600"/>
              </a:spcBef>
              <a:spcAft>
                <a:spcPts val="0"/>
              </a:spcAft>
              <a:buNone/>
            </a:pPr>
            <a:r>
              <a:t/>
            </a:r>
            <a:endParaRPr sz="1600">
              <a:solidFill>
                <a:schemeClr val="dk2"/>
              </a:solidFill>
              <a:latin typeface="Open Sans"/>
              <a:ea typeface="Open Sans"/>
              <a:cs typeface="Open Sans"/>
              <a:sym typeface="Open Sans"/>
            </a:endParaRPr>
          </a:p>
          <a:p>
            <a:pPr indent="0" lvl="0" marL="0" rtl="0" algn="l">
              <a:spcBef>
                <a:spcPts val="160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 name="Shape 90"/>
        <p:cNvGrpSpPr/>
        <p:nvPr/>
      </p:nvGrpSpPr>
      <p:grpSpPr>
        <a:xfrm>
          <a:off x="0" y="0"/>
          <a:ext cx="0" cy="0"/>
          <a:chOff x="0" y="0"/>
          <a:chExt cx="0" cy="0"/>
        </a:xfrm>
      </p:grpSpPr>
      <p:sp>
        <p:nvSpPr>
          <p:cNvPr id="91" name="Google Shape;91;g51159dbe16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51159dbe16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 name="Shape 99"/>
        <p:cNvGrpSpPr/>
        <p:nvPr/>
      </p:nvGrpSpPr>
      <p:grpSpPr>
        <a:xfrm>
          <a:off x="0" y="0"/>
          <a:ext cx="0" cy="0"/>
          <a:chOff x="0" y="0"/>
          <a:chExt cx="0" cy="0"/>
        </a:xfrm>
      </p:grpSpPr>
      <p:sp>
        <p:nvSpPr>
          <p:cNvPr id="100" name="Google Shape;100;g56578cfea1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56578cfea1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en" sz="1000">
                <a:solidFill>
                  <a:schemeClr val="dk2"/>
                </a:solidFill>
                <a:latin typeface="Open Sans"/>
                <a:ea typeface="Open Sans"/>
                <a:cs typeface="Open Sans"/>
                <a:sym typeface="Open Sans"/>
              </a:rPr>
              <a:t>With the project progress, we adjusted some subsystems to make the prosthetics more suitable for our client. First, we carefully considered the physi ological constraints of children, they are too young and stilling growing, it is difficult to detect their muscles through muscle sensor. Besides, wearing a muscle sensor is a little complicated for children. Based on these reason, even though the subsystem was almost finished and worked well on teammates arm, we still removed Myosensor subsystem. </a:t>
            </a:r>
            <a:endParaRPr sz="1000">
              <a:solidFill>
                <a:schemeClr val="dk2"/>
              </a:solidFill>
              <a:latin typeface="Open Sans"/>
              <a:ea typeface="Open Sans"/>
              <a:cs typeface="Open Sans"/>
              <a:sym typeface="Open Sans"/>
            </a:endParaRPr>
          </a:p>
          <a:p>
            <a:pPr indent="0" lvl="0" marL="0" rtl="0" algn="just">
              <a:lnSpc>
                <a:spcPct val="115000"/>
              </a:lnSpc>
              <a:spcBef>
                <a:spcPts val="0"/>
              </a:spcBef>
              <a:spcAft>
                <a:spcPts val="0"/>
              </a:spcAft>
              <a:buNone/>
            </a:pPr>
            <a:r>
              <a:rPr lang="en" sz="1000">
                <a:solidFill>
                  <a:schemeClr val="dk2"/>
                </a:solidFill>
                <a:latin typeface="Open Sans"/>
                <a:ea typeface="Open Sans"/>
                <a:cs typeface="Open Sans"/>
                <a:sym typeface="Open Sans"/>
              </a:rPr>
              <a:t>As a compensation, we changed ~ subsystem to ~ subsystem., which means using 5 sensors under the foot to control all figures, whether than using one sensor to control thumb.</a:t>
            </a:r>
            <a:endParaRPr sz="1000">
              <a:solidFill>
                <a:schemeClr val="dk2"/>
              </a:solidFill>
              <a:latin typeface="Open Sans"/>
              <a:ea typeface="Open Sans"/>
              <a:cs typeface="Open Sans"/>
              <a:sym typeface="Open Sans"/>
            </a:endParaRPr>
          </a:p>
          <a:p>
            <a:pPr indent="0" lvl="0" marL="0" rtl="0" algn="just">
              <a:lnSpc>
                <a:spcPct val="115000"/>
              </a:lnSpc>
              <a:spcBef>
                <a:spcPts val="0"/>
              </a:spcBef>
              <a:spcAft>
                <a:spcPts val="0"/>
              </a:spcAft>
              <a:buNone/>
            </a:pPr>
            <a:r>
              <a:rPr lang="en" sz="1000">
                <a:solidFill>
                  <a:schemeClr val="dk2"/>
                </a:solidFill>
                <a:latin typeface="Open Sans"/>
                <a:ea typeface="Open Sans"/>
                <a:cs typeface="Open Sans"/>
                <a:sym typeface="Open Sans"/>
              </a:rPr>
              <a:t>Third, we added A secondary feedback system to enrich the sense of touch of the user. It has the same goal as Pressure Feedback subsystem.</a:t>
            </a:r>
            <a:endParaRPr sz="1000">
              <a:solidFill>
                <a:schemeClr val="dk2"/>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1000">
              <a:solidFill>
                <a:schemeClr val="dk2"/>
              </a:solidFill>
              <a:latin typeface="Open Sans"/>
              <a:ea typeface="Open Sans"/>
              <a:cs typeface="Open Sans"/>
              <a:sym typeface="Open Sans"/>
            </a:endParaRPr>
          </a:p>
          <a:p>
            <a:pPr indent="0" lvl="0" marL="0" rtl="0" algn="l">
              <a:lnSpc>
                <a:spcPct val="115000"/>
              </a:lnSpc>
              <a:spcBef>
                <a:spcPts val="0"/>
              </a:spcBef>
              <a:spcAft>
                <a:spcPts val="0"/>
              </a:spcAft>
              <a:buNone/>
            </a:pPr>
            <a:r>
              <a:rPr lang="en" sz="1000">
                <a:solidFill>
                  <a:schemeClr val="dk2"/>
                </a:solidFill>
                <a:latin typeface="Open Sans"/>
                <a:ea typeface="Open Sans"/>
                <a:cs typeface="Open Sans"/>
                <a:sym typeface="Open Sans"/>
              </a:rPr>
              <a:t>So finally, we have three subsystems. The Foot~. </a:t>
            </a:r>
            <a:endParaRPr sz="1000">
              <a:solidFill>
                <a:schemeClr val="dk2"/>
              </a:solidFill>
              <a:latin typeface="Open Sans"/>
              <a:ea typeface="Open Sans"/>
              <a:cs typeface="Open Sans"/>
              <a:sym typeface="Open Sans"/>
            </a:endParaRPr>
          </a:p>
          <a:p>
            <a:pPr indent="0" lvl="0" marL="0" rtl="0" algn="l">
              <a:lnSpc>
                <a:spcPct val="115000"/>
              </a:lnSpc>
              <a:spcBef>
                <a:spcPts val="0"/>
              </a:spcBef>
              <a:spcAft>
                <a:spcPts val="0"/>
              </a:spcAft>
              <a:buNone/>
            </a:pPr>
            <a:r>
              <a:rPr lang="en" sz="1000">
                <a:solidFill>
                  <a:schemeClr val="dk2"/>
                </a:solidFill>
                <a:latin typeface="Open Sans"/>
                <a:ea typeface="Open Sans"/>
                <a:cs typeface="Open Sans"/>
                <a:sym typeface="Open Sans"/>
              </a:rPr>
              <a:t>The pressure feedback subsystem, de~, Expanding bands indicate a loose grip. Constricting bands indicate a firm grip.</a:t>
            </a:r>
            <a:endParaRPr sz="1000">
              <a:solidFill>
                <a:schemeClr val="dk2"/>
              </a:solidFill>
              <a:latin typeface="Open Sans"/>
              <a:ea typeface="Open Sans"/>
              <a:cs typeface="Open Sans"/>
              <a:sym typeface="Open Sans"/>
            </a:endParaRPr>
          </a:p>
          <a:p>
            <a:pPr indent="0" lvl="0" marL="0" rtl="0" algn="l">
              <a:lnSpc>
                <a:spcPct val="115000"/>
              </a:lnSpc>
              <a:spcBef>
                <a:spcPts val="0"/>
              </a:spcBef>
              <a:spcAft>
                <a:spcPts val="0"/>
              </a:spcAft>
              <a:buNone/>
            </a:pPr>
            <a:r>
              <a:rPr lang="en" sz="1000">
                <a:solidFill>
                  <a:schemeClr val="dk2"/>
                </a:solidFill>
                <a:latin typeface="Open Sans"/>
                <a:ea typeface="Open Sans"/>
                <a:cs typeface="Open Sans"/>
                <a:sym typeface="Open Sans"/>
              </a:rPr>
              <a:t>The Haptic feedback subsystem, ~, it allows to adjust vibration pattern and intensity.</a:t>
            </a:r>
            <a:endParaRPr sz="1000">
              <a:solidFill>
                <a:schemeClr val="dk2"/>
              </a:solidFill>
              <a:latin typeface="Open Sans"/>
              <a:ea typeface="Open Sans"/>
              <a:cs typeface="Open Sans"/>
              <a:sym typeface="Open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 name="Shape 106"/>
        <p:cNvGrpSpPr/>
        <p:nvPr/>
      </p:nvGrpSpPr>
      <p:grpSpPr>
        <a:xfrm>
          <a:off x="0" y="0"/>
          <a:ext cx="0" cy="0"/>
          <a:chOff x="0" y="0"/>
          <a:chExt cx="0" cy="0"/>
        </a:xfrm>
      </p:grpSpPr>
      <p:sp>
        <p:nvSpPr>
          <p:cNvPr id="107" name="Google Shape;107;g56578cfea1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56578cfea1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 name="Shape 114"/>
        <p:cNvGrpSpPr/>
        <p:nvPr/>
      </p:nvGrpSpPr>
      <p:grpSpPr>
        <a:xfrm>
          <a:off x="0" y="0"/>
          <a:ext cx="0" cy="0"/>
          <a:chOff x="0" y="0"/>
          <a:chExt cx="0" cy="0"/>
        </a:xfrm>
      </p:grpSpPr>
      <p:sp>
        <p:nvSpPr>
          <p:cNvPr id="115" name="Google Shape;115;g57f8051df0_2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57f8051df0_2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 name="Shape 126"/>
        <p:cNvGrpSpPr/>
        <p:nvPr/>
      </p:nvGrpSpPr>
      <p:grpSpPr>
        <a:xfrm>
          <a:off x="0" y="0"/>
          <a:ext cx="0" cy="0"/>
          <a:chOff x="0" y="0"/>
          <a:chExt cx="0" cy="0"/>
        </a:xfrm>
      </p:grpSpPr>
      <p:sp>
        <p:nvSpPr>
          <p:cNvPr id="127" name="Google Shape;127;g57f8051df0_2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57f8051df0_2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cap="flat" cmpd="sng" w="76200">
            <a:solidFill>
              <a:schemeClr val="lt2"/>
            </a:solidFill>
            <a:prstDash val="solid"/>
            <a:round/>
            <a:headEnd len="sm" w="sm" type="none"/>
            <a:tailEnd len="sm" w="sm" type="none"/>
          </a:ln>
        </p:spPr>
      </p:cxnSp>
      <p:cxnSp>
        <p:nvCxnSpPr>
          <p:cNvPr id="11" name="Google Shape;11;p2"/>
          <p:cNvCxnSpPr/>
          <p:nvPr/>
        </p:nvCxnSpPr>
        <p:spPr>
          <a:xfrm>
            <a:off x="1575035" y="3158252"/>
            <a:ext cx="562200" cy="0"/>
          </a:xfrm>
          <a:prstGeom prst="straightConnector1">
            <a:avLst/>
          </a:prstGeom>
          <a:noFill/>
          <a:ln cap="flat" cmpd="sng" w="76200">
            <a:solidFill>
              <a:schemeClr val="lt2"/>
            </a:solidFill>
            <a:prstDash val="solid"/>
            <a:round/>
            <a:headEnd len="sm" w="sm" type="none"/>
            <a:tailEnd len="sm" w="sm" type="none"/>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4" name="Google Shape;14;p2"/>
            <p:cNvCxnSpPr/>
            <p:nvPr/>
          </p:nvCxnSpPr>
          <p:spPr>
            <a:xfrm rot="10800000">
              <a:off x="1346429" y="1163700"/>
              <a:ext cx="6452100" cy="0"/>
            </a:xfrm>
            <a:prstGeom prst="straightConnector1">
              <a:avLst/>
            </a:prstGeom>
            <a:noFill/>
            <a:ln cap="flat" cmpd="sng" w="9525">
              <a:solidFill>
                <a:schemeClr val="accent3"/>
              </a:solidFill>
              <a:prstDash val="solid"/>
              <a:round/>
              <a:headEnd len="sm" w="sm" type="none"/>
              <a:tailEnd len="sm" w="sm" type="none"/>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7" name="Google Shape;17;p2"/>
            <p:cNvCxnSpPr/>
            <p:nvPr/>
          </p:nvCxnSpPr>
          <p:spPr>
            <a:xfrm>
              <a:off x="1346435" y="3969088"/>
              <a:ext cx="6452100" cy="0"/>
            </a:xfrm>
            <a:prstGeom prst="straightConnector1">
              <a:avLst/>
            </a:prstGeom>
            <a:noFill/>
            <a:ln cap="flat" cmpd="sng" w="9525">
              <a:solidFill>
                <a:schemeClr val="accent3"/>
              </a:solidFill>
              <a:prstDash val="solid"/>
              <a:round/>
              <a:headEnd len="sm" w="sm" type="none"/>
              <a:tailEnd len="sm" w="sm" type="none"/>
            </a:ln>
          </p:spPr>
        </p:cxnSp>
      </p:grpSp>
      <p:sp>
        <p:nvSpPr>
          <p:cNvPr id="18" name="Google Shape;18;p2"/>
          <p:cNvSpPr txBox="1"/>
          <p:nvPr>
            <p:ph type="ctrTitle"/>
          </p:nvPr>
        </p:nvSpPr>
        <p:spPr>
          <a:xfrm>
            <a:off x="1004150" y="1751764"/>
            <a:ext cx="7136700" cy="1022400"/>
          </a:xfrm>
          <a:prstGeom prst="rect">
            <a:avLst/>
          </a:prstGeom>
        </p:spPr>
        <p:txBody>
          <a:bodyPr anchorCtr="0" anchor="b" bIns="91425" lIns="91425" spcFirstLastPara="1" rIns="91425" wrap="square" tIns="91425"/>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19" name="Google Shape;19;p2"/>
          <p:cNvSpPr txBox="1"/>
          <p:nvPr>
            <p:ph idx="1" type="subTitle"/>
          </p:nvPr>
        </p:nvSpPr>
        <p:spPr>
          <a:xfrm>
            <a:off x="2137225" y="2850039"/>
            <a:ext cx="48705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20" name="Google Shape;20;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55"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1"/>
          <p:cNvSpPr txBox="1"/>
          <p:nvPr>
            <p:ph hasCustomPrompt="1" type="title"/>
          </p:nvPr>
        </p:nvSpPr>
        <p:spPr>
          <a:xfrm>
            <a:off x="311700" y="1304850"/>
            <a:ext cx="8520600" cy="1538400"/>
          </a:xfrm>
          <a:prstGeom prst="rect">
            <a:avLst/>
          </a:prstGeom>
        </p:spPr>
        <p:txBody>
          <a:bodyPr anchorCtr="0" anchor="ctr" bIns="91425" lIns="91425" spcFirstLastPara="1" rIns="91425" wrap="square" tIns="91425"/>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p:nvPr>
            <p:ph idx="1" type="body"/>
          </p:nvPr>
        </p:nvSpPr>
        <p:spPr>
          <a:xfrm>
            <a:off x="311700" y="2995650"/>
            <a:ext cx="8520600" cy="10716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9" name="Google Shape;59;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60" name="Shape 60"/>
        <p:cNvGrpSpPr/>
        <p:nvPr/>
      </p:nvGrpSpPr>
      <p:grpSpPr>
        <a:xfrm>
          <a:off x="0" y="0"/>
          <a:ext cx="0" cy="0"/>
          <a:chOff x="0" y="0"/>
          <a:chExt cx="0" cy="0"/>
        </a:xfrm>
      </p:grpSpPr>
      <p:sp>
        <p:nvSpPr>
          <p:cNvPr id="61" name="Google Shape;61;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txBox="1"/>
          <p:nvPr>
            <p:ph type="title"/>
          </p:nvPr>
        </p:nvSpPr>
        <p:spPr>
          <a:xfrm>
            <a:off x="311700" y="814800"/>
            <a:ext cx="8571300" cy="9420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p:txBody>
      </p:sp>
      <p:sp>
        <p:nvSpPr>
          <p:cNvPr id="24" name="Google Shape;24;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5"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txBox="1"/>
          <p:nvPr>
            <p:ph type="title"/>
          </p:nvPr>
        </p:nvSpPr>
        <p:spPr>
          <a:xfrm>
            <a:off x="311700" y="445025"/>
            <a:ext cx="8520600" cy="707400"/>
          </a:xfrm>
          <a:prstGeom prst="rect">
            <a:avLst/>
          </a:prstGeom>
        </p:spPr>
        <p:txBody>
          <a:bodyPr anchorCtr="0" anchor="t" bIns="91425" lIns="91425" spcFirstLastPara="1" rIns="91425" wrap="square" tIns="91425"/>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28" name="Google Shape;28;p4"/>
          <p:cNvSpPr txBox="1"/>
          <p:nvPr>
            <p:ph idx="1" type="body"/>
          </p:nvPr>
        </p:nvSpPr>
        <p:spPr>
          <a:xfrm>
            <a:off x="311700" y="1266325"/>
            <a:ext cx="8520600" cy="33027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9" name="Google Shape;2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30" name="Shape 30"/>
        <p:cNvGrpSpPr/>
        <p:nvPr/>
      </p:nvGrpSpPr>
      <p:grpSpPr>
        <a:xfrm>
          <a:off x="0" y="0"/>
          <a:ext cx="0" cy="0"/>
          <a:chOff x="0" y="0"/>
          <a:chExt cx="0" cy="0"/>
        </a:xfrm>
      </p:grpSpPr>
      <p:sp>
        <p:nvSpPr>
          <p:cNvPr id="31" name="Google Shape;31;p5"/>
          <p:cNvSpPr txBox="1"/>
          <p:nvPr>
            <p:ph type="title"/>
          </p:nvPr>
        </p:nvSpPr>
        <p:spPr>
          <a:xfrm>
            <a:off x="311700" y="445025"/>
            <a:ext cx="8520600" cy="707400"/>
          </a:xfrm>
          <a:prstGeom prst="rect">
            <a:avLst/>
          </a:prstGeom>
        </p:spPr>
        <p:txBody>
          <a:bodyPr anchorCtr="0" anchor="t" bIns="91425" lIns="91425" spcFirstLastPara="1" rIns="91425" wrap="square" tIns="91425"/>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2" name="Google Shape;32;p5"/>
          <p:cNvSpPr txBox="1"/>
          <p:nvPr>
            <p:ph idx="1" type="body"/>
          </p:nvPr>
        </p:nvSpPr>
        <p:spPr>
          <a:xfrm>
            <a:off x="311700" y="1266175"/>
            <a:ext cx="3999900" cy="33027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3" name="Google Shape;33;p5"/>
          <p:cNvSpPr txBox="1"/>
          <p:nvPr>
            <p:ph idx="2" type="body"/>
          </p:nvPr>
        </p:nvSpPr>
        <p:spPr>
          <a:xfrm>
            <a:off x="4832400" y="1266175"/>
            <a:ext cx="3999900" cy="33027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4" name="Google Shape;3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5" name="Shape 35"/>
        <p:cNvGrpSpPr/>
        <p:nvPr/>
      </p:nvGrpSpPr>
      <p:grpSpPr>
        <a:xfrm>
          <a:off x="0" y="0"/>
          <a:ext cx="0" cy="0"/>
          <a:chOff x="0" y="0"/>
          <a:chExt cx="0" cy="0"/>
        </a:xfrm>
      </p:grpSpPr>
      <p:sp>
        <p:nvSpPr>
          <p:cNvPr id="36" name="Google Shape;36;p6"/>
          <p:cNvSpPr txBox="1"/>
          <p:nvPr>
            <p:ph type="title"/>
          </p:nvPr>
        </p:nvSpPr>
        <p:spPr>
          <a:xfrm>
            <a:off x="311700" y="445025"/>
            <a:ext cx="8520600" cy="707400"/>
          </a:xfrm>
          <a:prstGeom prst="rect">
            <a:avLst/>
          </a:prstGeom>
        </p:spPr>
        <p:txBody>
          <a:bodyPr anchorCtr="0" anchor="t" bIns="91425" lIns="91425" spcFirstLastPara="1" rIns="91425" wrap="square" tIns="91425"/>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7" name="Google Shape;3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8" name="Shape 38"/>
        <p:cNvGrpSpPr/>
        <p:nvPr/>
      </p:nvGrpSpPr>
      <p:grpSpPr>
        <a:xfrm>
          <a:off x="0" y="0"/>
          <a:ext cx="0" cy="0"/>
          <a:chOff x="0" y="0"/>
          <a:chExt cx="0" cy="0"/>
        </a:xfrm>
      </p:grpSpPr>
      <p:sp>
        <p:nvSpPr>
          <p:cNvPr id="39" name="Google Shape;3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0" name="Google Shape;4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41" name="Google Shape;4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6"/>
        </a:solidFill>
      </p:bgPr>
    </p:bg>
    <p:spTree>
      <p:nvGrpSpPr>
        <p:cNvPr id="42" name="Shape 42"/>
        <p:cNvGrpSpPr/>
        <p:nvPr/>
      </p:nvGrpSpPr>
      <p:grpSpPr>
        <a:xfrm>
          <a:off x="0" y="0"/>
          <a:ext cx="0" cy="0"/>
          <a:chOff x="0" y="0"/>
          <a:chExt cx="0" cy="0"/>
        </a:xfrm>
      </p:grpSpPr>
      <p:sp>
        <p:nvSpPr>
          <p:cNvPr id="43" name="Google Shape;43;p8"/>
          <p:cNvSpPr txBox="1"/>
          <p:nvPr>
            <p:ph type="title"/>
          </p:nvPr>
        </p:nvSpPr>
        <p:spPr>
          <a:xfrm>
            <a:off x="490250" y="526350"/>
            <a:ext cx="5613600" cy="4090800"/>
          </a:xfrm>
          <a:prstGeom prst="rect">
            <a:avLst/>
          </a:prstGeom>
        </p:spPr>
        <p:txBody>
          <a:bodyPr anchorCtr="0" anchor="ctr" bIns="91425" lIns="91425" spcFirstLastPara="1" rIns="91425" wrap="square" tIns="91425"/>
          <a:lstStyle>
            <a:lvl1pPr lvl="0">
              <a:spcBef>
                <a:spcPts val="0"/>
              </a:spcBef>
              <a:spcAft>
                <a:spcPts val="0"/>
              </a:spcAft>
              <a:buClr>
                <a:schemeClr val="dk2"/>
              </a:buClr>
              <a:buSzPts val="5400"/>
              <a:buNone/>
              <a:defRPr b="0" sz="5400">
                <a:solidFill>
                  <a:schemeClr val="dk2"/>
                </a:solidFill>
              </a:defRPr>
            </a:lvl1pPr>
            <a:lvl2pPr lvl="1">
              <a:spcBef>
                <a:spcPts val="0"/>
              </a:spcBef>
              <a:spcAft>
                <a:spcPts val="0"/>
              </a:spcAft>
              <a:buClr>
                <a:schemeClr val="dk2"/>
              </a:buClr>
              <a:buSzPts val="5400"/>
              <a:buNone/>
              <a:defRPr b="0" sz="5400">
                <a:solidFill>
                  <a:schemeClr val="dk2"/>
                </a:solidFill>
              </a:defRPr>
            </a:lvl2pPr>
            <a:lvl3pPr lvl="2">
              <a:spcBef>
                <a:spcPts val="0"/>
              </a:spcBef>
              <a:spcAft>
                <a:spcPts val="0"/>
              </a:spcAft>
              <a:buClr>
                <a:schemeClr val="dk2"/>
              </a:buClr>
              <a:buSzPts val="5400"/>
              <a:buNone/>
              <a:defRPr b="0" sz="5400">
                <a:solidFill>
                  <a:schemeClr val="dk2"/>
                </a:solidFill>
              </a:defRPr>
            </a:lvl3pPr>
            <a:lvl4pPr lvl="3">
              <a:spcBef>
                <a:spcPts val="0"/>
              </a:spcBef>
              <a:spcAft>
                <a:spcPts val="0"/>
              </a:spcAft>
              <a:buClr>
                <a:schemeClr val="dk2"/>
              </a:buClr>
              <a:buSzPts val="5400"/>
              <a:buNone/>
              <a:defRPr b="0" sz="5400">
                <a:solidFill>
                  <a:schemeClr val="dk2"/>
                </a:solidFill>
              </a:defRPr>
            </a:lvl4pPr>
            <a:lvl5pPr lvl="4">
              <a:spcBef>
                <a:spcPts val="0"/>
              </a:spcBef>
              <a:spcAft>
                <a:spcPts val="0"/>
              </a:spcAft>
              <a:buClr>
                <a:schemeClr val="dk2"/>
              </a:buClr>
              <a:buSzPts val="5400"/>
              <a:buNone/>
              <a:defRPr b="0" sz="5400">
                <a:solidFill>
                  <a:schemeClr val="dk2"/>
                </a:solidFill>
              </a:defRPr>
            </a:lvl5pPr>
            <a:lvl6pPr lvl="5">
              <a:spcBef>
                <a:spcPts val="0"/>
              </a:spcBef>
              <a:spcAft>
                <a:spcPts val="0"/>
              </a:spcAft>
              <a:buClr>
                <a:schemeClr val="dk2"/>
              </a:buClr>
              <a:buSzPts val="5400"/>
              <a:buNone/>
              <a:defRPr b="0" sz="5400">
                <a:solidFill>
                  <a:schemeClr val="dk2"/>
                </a:solidFill>
              </a:defRPr>
            </a:lvl6pPr>
            <a:lvl7pPr lvl="6">
              <a:spcBef>
                <a:spcPts val="0"/>
              </a:spcBef>
              <a:spcAft>
                <a:spcPts val="0"/>
              </a:spcAft>
              <a:buClr>
                <a:schemeClr val="dk2"/>
              </a:buClr>
              <a:buSzPts val="5400"/>
              <a:buNone/>
              <a:defRPr b="0" sz="5400">
                <a:solidFill>
                  <a:schemeClr val="dk2"/>
                </a:solidFill>
              </a:defRPr>
            </a:lvl7pPr>
            <a:lvl8pPr lvl="7">
              <a:spcBef>
                <a:spcPts val="0"/>
              </a:spcBef>
              <a:spcAft>
                <a:spcPts val="0"/>
              </a:spcAft>
              <a:buClr>
                <a:schemeClr val="dk2"/>
              </a:buClr>
              <a:buSzPts val="5400"/>
              <a:buNone/>
              <a:defRPr b="0" sz="5400">
                <a:solidFill>
                  <a:schemeClr val="dk2"/>
                </a:solidFill>
              </a:defRPr>
            </a:lvl8pPr>
            <a:lvl9pPr lvl="8">
              <a:spcBef>
                <a:spcPts val="0"/>
              </a:spcBef>
              <a:spcAft>
                <a:spcPts val="0"/>
              </a:spcAft>
              <a:buClr>
                <a:schemeClr val="dk2"/>
              </a:buClr>
              <a:buSzPts val="5400"/>
              <a:buNone/>
              <a:defRPr b="0" sz="5400">
                <a:solidFill>
                  <a:schemeClr val="dk2"/>
                </a:solidFill>
              </a:defRPr>
            </a:lvl9pPr>
          </a:lstStyle>
          <a:p/>
        </p:txBody>
      </p:sp>
      <p:sp>
        <p:nvSpPr>
          <p:cNvPr id="44" name="Google Shape;4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7" name="Google Shape;47;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8" name="Google Shape;48;p9"/>
          <p:cNvSpPr txBox="1"/>
          <p:nvPr>
            <p:ph type="title"/>
          </p:nvPr>
        </p:nvSpPr>
        <p:spPr>
          <a:xfrm>
            <a:off x="265500" y="1039675"/>
            <a:ext cx="4045200" cy="16758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9" name="Google Shape;49;p9"/>
          <p:cNvSpPr txBox="1"/>
          <p:nvPr>
            <p:ph idx="1" type="subTitle"/>
          </p:nvPr>
        </p:nvSpPr>
        <p:spPr>
          <a:xfrm>
            <a:off x="265500" y="27268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52" name="Shape 52"/>
        <p:cNvGrpSpPr/>
        <p:nvPr/>
      </p:nvGrpSpPr>
      <p:grpSpPr>
        <a:xfrm>
          <a:off x="0" y="0"/>
          <a:ext cx="0" cy="0"/>
          <a:chOff x="0" y="0"/>
          <a:chExt cx="0" cy="0"/>
        </a:xfrm>
      </p:grpSpPr>
      <p:sp>
        <p:nvSpPr>
          <p:cNvPr id="53" name="Google Shape;53;p10"/>
          <p:cNvSpPr txBox="1"/>
          <p:nvPr>
            <p:ph idx="1" type="body"/>
          </p:nvPr>
        </p:nvSpPr>
        <p:spPr>
          <a:xfrm>
            <a:off x="311700" y="4230725"/>
            <a:ext cx="5998800" cy="5988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p:txBody>
      </p:sp>
      <p:sp>
        <p:nvSpPr>
          <p:cNvPr id="54" name="Google Shape;54;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ropic">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9pPr>
          </a:lstStyle>
          <a:p/>
        </p:txBody>
      </p:sp>
      <p:sp>
        <p:nvSpPr>
          <p:cNvPr id="7" name="Google Shape;7;p1"/>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indent="-317500" lvl="1" marL="9144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indent="-317500" lvl="2" marL="13716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 name="Shape 65"/>
        <p:cNvGrpSpPr/>
        <p:nvPr/>
      </p:nvGrpSpPr>
      <p:grpSpPr>
        <a:xfrm>
          <a:off x="0" y="0"/>
          <a:ext cx="0" cy="0"/>
          <a:chOff x="0" y="0"/>
          <a:chExt cx="0" cy="0"/>
        </a:xfrm>
      </p:grpSpPr>
      <p:sp>
        <p:nvSpPr>
          <p:cNvPr id="66" name="Google Shape;66;p13"/>
          <p:cNvSpPr txBox="1"/>
          <p:nvPr>
            <p:ph idx="1" type="subTitle"/>
          </p:nvPr>
        </p:nvSpPr>
        <p:spPr>
          <a:xfrm>
            <a:off x="311700" y="2834125"/>
            <a:ext cx="8520600" cy="20886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2400">
                <a:solidFill>
                  <a:srgbClr val="000000"/>
                </a:solidFill>
                <a:latin typeface="Calibri"/>
                <a:ea typeface="Calibri"/>
                <a:cs typeface="Calibri"/>
                <a:sym typeface="Calibri"/>
              </a:rPr>
              <a:t>Touch Base:</a:t>
            </a:r>
            <a:endParaRPr sz="2400">
              <a:solidFill>
                <a:srgbClr val="000000"/>
              </a:solidFill>
              <a:latin typeface="Calibri"/>
              <a:ea typeface="Calibri"/>
              <a:cs typeface="Calibri"/>
              <a:sym typeface="Calibri"/>
            </a:endParaRPr>
          </a:p>
          <a:p>
            <a:pPr indent="0" lvl="0" marL="0" rtl="0" algn="ctr">
              <a:lnSpc>
                <a:spcPct val="115000"/>
              </a:lnSpc>
              <a:spcBef>
                <a:spcPts val="0"/>
              </a:spcBef>
              <a:spcAft>
                <a:spcPts val="0"/>
              </a:spcAft>
              <a:buNone/>
            </a:pPr>
            <a:r>
              <a:rPr lang="en" sz="2000">
                <a:solidFill>
                  <a:srgbClr val="000000"/>
                </a:solidFill>
                <a:latin typeface="Calibri"/>
                <a:ea typeface="Calibri"/>
                <a:cs typeface="Calibri"/>
                <a:sym typeface="Calibri"/>
              </a:rPr>
              <a:t>Aseel Yousef, Lihua Diao</a:t>
            </a:r>
            <a:endParaRPr sz="2000">
              <a:solidFill>
                <a:srgbClr val="000000"/>
              </a:solidFill>
              <a:latin typeface="Calibri"/>
              <a:ea typeface="Calibri"/>
              <a:cs typeface="Calibri"/>
              <a:sym typeface="Calibri"/>
            </a:endParaRPr>
          </a:p>
          <a:p>
            <a:pPr indent="0" lvl="0" marL="0" rtl="0" algn="ctr">
              <a:lnSpc>
                <a:spcPct val="115000"/>
              </a:lnSpc>
              <a:spcBef>
                <a:spcPts val="0"/>
              </a:spcBef>
              <a:spcAft>
                <a:spcPts val="0"/>
              </a:spcAft>
              <a:buNone/>
            </a:pPr>
            <a:r>
              <a:rPr lang="en" sz="2000">
                <a:solidFill>
                  <a:srgbClr val="000000"/>
                </a:solidFill>
                <a:latin typeface="Calibri"/>
                <a:ea typeface="Calibri"/>
                <a:cs typeface="Calibri"/>
                <a:sym typeface="Calibri"/>
              </a:rPr>
              <a:t> Xiaohan Liu,  Ethan Gage</a:t>
            </a:r>
            <a:endParaRPr>
              <a:solidFill>
                <a:srgbClr val="000000"/>
              </a:solidFill>
            </a:endParaRPr>
          </a:p>
        </p:txBody>
      </p:sp>
      <p:pic>
        <p:nvPicPr>
          <p:cNvPr id="67" name="Google Shape;67;p13"/>
          <p:cNvPicPr preferRelativeResize="0"/>
          <p:nvPr/>
        </p:nvPicPr>
        <p:blipFill>
          <a:blip r:embed="rId3">
            <a:alphaModFix/>
          </a:blip>
          <a:stretch>
            <a:fillRect/>
          </a:stretch>
        </p:blipFill>
        <p:spPr>
          <a:xfrm>
            <a:off x="2019725" y="347750"/>
            <a:ext cx="5104550" cy="24863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 name="Shape 136"/>
        <p:cNvGrpSpPr/>
        <p:nvPr/>
      </p:nvGrpSpPr>
      <p:grpSpPr>
        <a:xfrm>
          <a:off x="0" y="0"/>
          <a:ext cx="0" cy="0"/>
          <a:chOff x="0" y="0"/>
          <a:chExt cx="0" cy="0"/>
        </a:xfrm>
      </p:grpSpPr>
      <p:sp>
        <p:nvSpPr>
          <p:cNvPr id="137" name="Google Shape;137;p22"/>
          <p:cNvSpPr txBox="1"/>
          <p:nvPr>
            <p:ph type="title"/>
          </p:nvPr>
        </p:nvSpPr>
        <p:spPr>
          <a:xfrm>
            <a:off x="311700" y="813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Pressure Feedback Subsystem</a:t>
            </a:r>
            <a:endParaRPr/>
          </a:p>
        </p:txBody>
      </p:sp>
      <p:sp>
        <p:nvSpPr>
          <p:cNvPr id="138" name="Google Shape;138;p22"/>
          <p:cNvSpPr txBox="1"/>
          <p:nvPr>
            <p:ph idx="1" type="body"/>
          </p:nvPr>
        </p:nvSpPr>
        <p:spPr>
          <a:xfrm>
            <a:off x="311700" y="788725"/>
            <a:ext cx="6182700" cy="362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system allows the user to recognize the amount of pressure being applied on objects</a:t>
            </a:r>
            <a:endParaRPr/>
          </a:p>
          <a:p>
            <a:pPr indent="0" lvl="0" marL="0" rtl="0" algn="l">
              <a:spcBef>
                <a:spcPts val="1600"/>
              </a:spcBef>
              <a:spcAft>
                <a:spcPts val="0"/>
              </a:spcAft>
              <a:buNone/>
            </a:pPr>
            <a:r>
              <a:rPr lang="en"/>
              <a:t>Setup:</a:t>
            </a:r>
            <a:endParaRPr/>
          </a:p>
          <a:p>
            <a:pPr indent="-317500" lvl="0" marL="457200" rtl="0" algn="l">
              <a:spcBef>
                <a:spcPts val="1600"/>
              </a:spcBef>
              <a:spcAft>
                <a:spcPts val="0"/>
              </a:spcAft>
              <a:buClr>
                <a:srgbClr val="000000"/>
              </a:buClr>
              <a:buSzPts val="1400"/>
              <a:buFont typeface="Open Sans"/>
              <a:buChar char="●"/>
            </a:pPr>
            <a:r>
              <a:rPr lang="en" sz="1400">
                <a:solidFill>
                  <a:srgbClr val="000000"/>
                </a:solidFill>
                <a:latin typeface="Open Sans"/>
                <a:ea typeface="Open Sans"/>
                <a:cs typeface="Open Sans"/>
                <a:sym typeface="Open Sans"/>
              </a:rPr>
              <a:t>Pressure Sensor is placed on the palm of the prosthetics</a:t>
            </a:r>
            <a:endParaRPr sz="1400">
              <a:solidFill>
                <a:srgbClr val="000000"/>
              </a:solidFill>
              <a:latin typeface="Open Sans"/>
              <a:ea typeface="Open Sans"/>
              <a:cs typeface="Open Sans"/>
              <a:sym typeface="Open Sans"/>
            </a:endParaRPr>
          </a:p>
          <a:p>
            <a:pPr indent="-317500" lvl="0" marL="457200" rtl="0" algn="l">
              <a:spcBef>
                <a:spcPts val="0"/>
              </a:spcBef>
              <a:spcAft>
                <a:spcPts val="0"/>
              </a:spcAft>
              <a:buClr>
                <a:srgbClr val="000000"/>
              </a:buClr>
              <a:buSzPts val="1400"/>
              <a:buFont typeface="Open Sans"/>
              <a:buChar char="●"/>
            </a:pPr>
            <a:r>
              <a:rPr lang="en" sz="1400">
                <a:solidFill>
                  <a:srgbClr val="000000"/>
                </a:solidFill>
                <a:latin typeface="Open Sans"/>
                <a:ea typeface="Open Sans"/>
                <a:cs typeface="Open Sans"/>
                <a:sym typeface="Open Sans"/>
              </a:rPr>
              <a:t>Pressure Sensor - &gt; Arduino -&gt; Servo motor</a:t>
            </a:r>
            <a:endParaRPr sz="1400">
              <a:solidFill>
                <a:srgbClr val="000000"/>
              </a:solidFill>
              <a:latin typeface="Open Sans"/>
              <a:ea typeface="Open Sans"/>
              <a:cs typeface="Open Sans"/>
              <a:sym typeface="Open Sans"/>
            </a:endParaRPr>
          </a:p>
          <a:p>
            <a:pPr indent="-317500" lvl="0" marL="457200" rtl="0" algn="l">
              <a:spcBef>
                <a:spcPts val="0"/>
              </a:spcBef>
              <a:spcAft>
                <a:spcPts val="0"/>
              </a:spcAft>
              <a:buClr>
                <a:srgbClr val="000000"/>
              </a:buClr>
              <a:buSzPts val="1400"/>
              <a:buFont typeface="Open Sans"/>
              <a:buChar char="●"/>
            </a:pPr>
            <a:r>
              <a:rPr lang="en" sz="1400">
                <a:solidFill>
                  <a:srgbClr val="000000"/>
                </a:solidFill>
                <a:latin typeface="Open Sans"/>
                <a:ea typeface="Open Sans"/>
                <a:cs typeface="Open Sans"/>
                <a:sym typeface="Open Sans"/>
              </a:rPr>
              <a:t>Servo motor connected to a constricting band, that is wrapped above the elbow</a:t>
            </a:r>
            <a:endParaRPr sz="1400">
              <a:solidFill>
                <a:srgbClr val="000000"/>
              </a:solidFill>
              <a:latin typeface="Open Sans"/>
              <a:ea typeface="Open Sans"/>
              <a:cs typeface="Open Sans"/>
              <a:sym typeface="Open Sans"/>
            </a:endParaRPr>
          </a:p>
          <a:p>
            <a:pPr indent="0" lvl="0" marL="0" rtl="0" algn="l">
              <a:spcBef>
                <a:spcPts val="1600"/>
              </a:spcBef>
              <a:spcAft>
                <a:spcPts val="0"/>
              </a:spcAft>
              <a:buNone/>
            </a:pPr>
            <a:r>
              <a:rPr lang="en"/>
              <a:t>Servo motor control:</a:t>
            </a:r>
            <a:endParaRPr/>
          </a:p>
          <a:p>
            <a:pPr indent="-317500" lvl="0" marL="457200" rtl="0" algn="l">
              <a:spcBef>
                <a:spcPts val="1600"/>
              </a:spcBef>
              <a:spcAft>
                <a:spcPts val="0"/>
              </a:spcAft>
              <a:buClr>
                <a:srgbClr val="000000"/>
              </a:buClr>
              <a:buSzPts val="1400"/>
              <a:buFont typeface="Open Sans"/>
              <a:buChar char="●"/>
            </a:pPr>
            <a:r>
              <a:rPr lang="en" sz="1400">
                <a:solidFill>
                  <a:srgbClr val="000000"/>
                </a:solidFill>
                <a:latin typeface="Open Sans"/>
                <a:ea typeface="Open Sans"/>
                <a:cs typeface="Open Sans"/>
                <a:sym typeface="Open Sans"/>
              </a:rPr>
              <a:t>The band constricts indicating pressure </a:t>
            </a:r>
            <a:r>
              <a:rPr lang="en" sz="1400">
                <a:solidFill>
                  <a:srgbClr val="000000"/>
                </a:solidFill>
              </a:rPr>
              <a:t>that </a:t>
            </a:r>
            <a:r>
              <a:rPr lang="en" sz="1400">
                <a:solidFill>
                  <a:srgbClr val="000000"/>
                </a:solidFill>
                <a:latin typeface="Open Sans"/>
                <a:ea typeface="Open Sans"/>
                <a:cs typeface="Open Sans"/>
                <a:sym typeface="Open Sans"/>
              </a:rPr>
              <a:t>the pressure sensor reads</a:t>
            </a:r>
            <a:endParaRPr sz="1400">
              <a:solidFill>
                <a:srgbClr val="000000"/>
              </a:solidFill>
              <a:latin typeface="Open Sans"/>
              <a:ea typeface="Open Sans"/>
              <a:cs typeface="Open Sans"/>
              <a:sym typeface="Open Sans"/>
            </a:endParaRPr>
          </a:p>
          <a:p>
            <a:pPr indent="-317500" lvl="0" marL="457200" rtl="0" algn="l">
              <a:spcBef>
                <a:spcPts val="0"/>
              </a:spcBef>
              <a:spcAft>
                <a:spcPts val="0"/>
              </a:spcAft>
              <a:buClr>
                <a:srgbClr val="000000"/>
              </a:buClr>
              <a:buSzPts val="1400"/>
              <a:buFont typeface="Open Sans"/>
              <a:buChar char="●"/>
            </a:pPr>
            <a:r>
              <a:rPr lang="en" sz="1400">
                <a:solidFill>
                  <a:srgbClr val="000000"/>
                </a:solidFill>
                <a:latin typeface="Open Sans"/>
                <a:ea typeface="Open Sans"/>
                <a:cs typeface="Open Sans"/>
                <a:sym typeface="Open Sans"/>
              </a:rPr>
              <a:t>The band constricts when the pressure is high, and expand when </a:t>
            </a:r>
            <a:r>
              <a:rPr lang="en" sz="1400">
                <a:solidFill>
                  <a:srgbClr val="000000"/>
                </a:solidFill>
              </a:rPr>
              <a:t>the pressure is</a:t>
            </a:r>
            <a:r>
              <a:rPr lang="en" sz="1400">
                <a:solidFill>
                  <a:srgbClr val="000000"/>
                </a:solidFill>
                <a:latin typeface="Open Sans"/>
                <a:ea typeface="Open Sans"/>
                <a:cs typeface="Open Sans"/>
                <a:sym typeface="Open Sans"/>
              </a:rPr>
              <a:t> low</a:t>
            </a:r>
            <a:endParaRPr sz="1400">
              <a:solidFill>
                <a:srgbClr val="000000"/>
              </a:solidFill>
              <a:latin typeface="Open Sans"/>
              <a:ea typeface="Open Sans"/>
              <a:cs typeface="Open Sans"/>
              <a:sym typeface="Open Sans"/>
            </a:endParaRPr>
          </a:p>
          <a:p>
            <a:pPr indent="0" lvl="0" marL="457200" rtl="0" algn="l">
              <a:spcBef>
                <a:spcPts val="1600"/>
              </a:spcBef>
              <a:spcAft>
                <a:spcPts val="1600"/>
              </a:spcAft>
              <a:buNone/>
            </a:pPr>
            <a:r>
              <a:t/>
            </a:r>
            <a:endParaRPr/>
          </a:p>
        </p:txBody>
      </p:sp>
      <p:sp>
        <p:nvSpPr>
          <p:cNvPr id="139" name="Google Shape;139;p22"/>
          <p:cNvSpPr txBox="1"/>
          <p:nvPr/>
        </p:nvSpPr>
        <p:spPr>
          <a:xfrm>
            <a:off x="7959000" y="4689950"/>
            <a:ext cx="873300" cy="27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Aseel</a:t>
            </a:r>
            <a:endParaRPr/>
          </a:p>
        </p:txBody>
      </p:sp>
      <p:pic>
        <p:nvPicPr>
          <p:cNvPr id="140" name="Google Shape;140;p22"/>
          <p:cNvPicPr preferRelativeResize="0"/>
          <p:nvPr/>
        </p:nvPicPr>
        <p:blipFill>
          <a:blip r:embed="rId3">
            <a:alphaModFix/>
          </a:blip>
          <a:stretch>
            <a:fillRect/>
          </a:stretch>
        </p:blipFill>
        <p:spPr>
          <a:xfrm>
            <a:off x="6494400" y="1152425"/>
            <a:ext cx="2389899" cy="263560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 name="Shape 144"/>
        <p:cNvGrpSpPr/>
        <p:nvPr/>
      </p:nvGrpSpPr>
      <p:grpSpPr>
        <a:xfrm>
          <a:off x="0" y="0"/>
          <a:ext cx="0" cy="0"/>
          <a:chOff x="0" y="0"/>
          <a:chExt cx="0" cy="0"/>
        </a:xfrm>
      </p:grpSpPr>
      <p:sp>
        <p:nvSpPr>
          <p:cNvPr id="145" name="Google Shape;145;p23"/>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Haptic Feedback Subsystem</a:t>
            </a:r>
            <a:endParaRPr/>
          </a:p>
        </p:txBody>
      </p:sp>
      <p:sp>
        <p:nvSpPr>
          <p:cNvPr id="146" name="Google Shape;146;p23"/>
          <p:cNvSpPr txBox="1"/>
          <p:nvPr>
            <p:ph idx="1" type="body"/>
          </p:nvPr>
        </p:nvSpPr>
        <p:spPr>
          <a:xfrm>
            <a:off x="311700" y="1216975"/>
            <a:ext cx="4845900" cy="2329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Function: let the user feel the sensation of touch</a:t>
            </a:r>
            <a:endParaRPr/>
          </a:p>
          <a:p>
            <a:pPr indent="-342900" lvl="0" marL="457200" rtl="0" algn="l">
              <a:spcBef>
                <a:spcPts val="0"/>
              </a:spcBef>
              <a:spcAft>
                <a:spcPts val="0"/>
              </a:spcAft>
              <a:buSzPts val="1800"/>
              <a:buChar char="●"/>
            </a:pPr>
            <a:r>
              <a:rPr lang="en"/>
              <a:t>Method: vibration is one kind of haptic feedback</a:t>
            </a:r>
            <a:endParaRPr/>
          </a:p>
          <a:p>
            <a:pPr indent="-342900" lvl="0" marL="457200" rtl="0" algn="l">
              <a:spcBef>
                <a:spcPts val="0"/>
              </a:spcBef>
              <a:spcAft>
                <a:spcPts val="0"/>
              </a:spcAft>
              <a:buSzPts val="1800"/>
              <a:buChar char="●"/>
            </a:pPr>
            <a:r>
              <a:rPr lang="en"/>
              <a:t>Principle: </a:t>
            </a:r>
            <a:r>
              <a:rPr lang="en"/>
              <a:t>pressure</a:t>
            </a:r>
            <a:r>
              <a:rPr lang="en"/>
              <a:t> generated by </a:t>
            </a:r>
            <a:r>
              <a:rPr lang="en"/>
              <a:t>touch</a:t>
            </a:r>
            <a:r>
              <a:rPr lang="en"/>
              <a:t>,    pressure identification, recognized         feedback command</a:t>
            </a:r>
            <a:endParaRPr/>
          </a:p>
        </p:txBody>
      </p:sp>
      <p:sp>
        <p:nvSpPr>
          <p:cNvPr id="147" name="Google Shape;147;p23"/>
          <p:cNvSpPr txBox="1"/>
          <p:nvPr/>
        </p:nvSpPr>
        <p:spPr>
          <a:xfrm>
            <a:off x="7959000" y="4663975"/>
            <a:ext cx="873300" cy="27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Lihua</a:t>
            </a:r>
            <a:endParaRPr/>
          </a:p>
        </p:txBody>
      </p:sp>
      <p:pic>
        <p:nvPicPr>
          <p:cNvPr id="148" name="Google Shape;148;p23"/>
          <p:cNvPicPr preferRelativeResize="0"/>
          <p:nvPr/>
        </p:nvPicPr>
        <p:blipFill>
          <a:blip r:embed="rId3">
            <a:alphaModFix/>
          </a:blip>
          <a:stretch>
            <a:fillRect/>
          </a:stretch>
        </p:blipFill>
        <p:spPr>
          <a:xfrm rot="-5400000">
            <a:off x="5682825" y="243168"/>
            <a:ext cx="2640478" cy="3520628"/>
          </a:xfrm>
          <a:prstGeom prst="rect">
            <a:avLst/>
          </a:prstGeom>
          <a:noFill/>
          <a:ln>
            <a:noFill/>
          </a:ln>
        </p:spPr>
      </p:pic>
      <p:sp>
        <p:nvSpPr>
          <p:cNvPr id="149" name="Google Shape;149;p23"/>
          <p:cNvSpPr txBox="1"/>
          <p:nvPr/>
        </p:nvSpPr>
        <p:spPr>
          <a:xfrm>
            <a:off x="308800" y="3492175"/>
            <a:ext cx="7588800" cy="5775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2"/>
              </a:buClr>
              <a:buSzPts val="1800"/>
              <a:buFont typeface="Open Sans"/>
              <a:buChar char="●"/>
            </a:pPr>
            <a:r>
              <a:rPr lang="en" sz="1800">
                <a:solidFill>
                  <a:schemeClr val="dk2"/>
                </a:solidFill>
                <a:latin typeface="Open Sans"/>
                <a:ea typeface="Open Sans"/>
                <a:cs typeface="Open Sans"/>
                <a:sym typeface="Open Sans"/>
              </a:rPr>
              <a:t>Realize: Pressure sensor -&gt; Arduino -&gt; mini vibration motor</a:t>
            </a:r>
            <a:endParaRPr>
              <a:latin typeface="Open Sans"/>
              <a:ea typeface="Open Sans"/>
              <a:cs typeface="Open Sans"/>
              <a:sym typeface="Open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 name="Shape 153"/>
        <p:cNvGrpSpPr/>
        <p:nvPr/>
      </p:nvGrpSpPr>
      <p:grpSpPr>
        <a:xfrm>
          <a:off x="0" y="0"/>
          <a:ext cx="0" cy="0"/>
          <a:chOff x="0" y="0"/>
          <a:chExt cx="0" cy="0"/>
        </a:xfrm>
      </p:grpSpPr>
      <p:sp>
        <p:nvSpPr>
          <p:cNvPr id="154" name="Google Shape;154;p24"/>
          <p:cNvSpPr txBox="1"/>
          <p:nvPr>
            <p:ph type="title"/>
          </p:nvPr>
        </p:nvSpPr>
        <p:spPr>
          <a:xfrm>
            <a:off x="311700" y="237200"/>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Long - Term plans/ goals</a:t>
            </a:r>
            <a:endParaRPr/>
          </a:p>
        </p:txBody>
      </p:sp>
      <p:sp>
        <p:nvSpPr>
          <p:cNvPr id="155" name="Google Shape;155;p24"/>
          <p:cNvSpPr txBox="1"/>
          <p:nvPr>
            <p:ph idx="1" type="body"/>
          </p:nvPr>
        </p:nvSpPr>
        <p:spPr>
          <a:xfrm>
            <a:off x="311700" y="1019550"/>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Flagstaff e-nable chapter to continue updating arm.</a:t>
            </a:r>
            <a:endParaRPr/>
          </a:p>
          <a:p>
            <a:pPr indent="-342900" lvl="0" marL="457200" rtl="0" algn="l">
              <a:spcBef>
                <a:spcPts val="1600"/>
              </a:spcBef>
              <a:spcAft>
                <a:spcPts val="0"/>
              </a:spcAft>
              <a:buSzPts val="1800"/>
              <a:buChar char="●"/>
            </a:pPr>
            <a:r>
              <a:rPr lang="en"/>
              <a:t>Replace redbot </a:t>
            </a:r>
            <a:r>
              <a:rPr lang="en"/>
              <a:t>mainboard</a:t>
            </a:r>
            <a:r>
              <a:rPr lang="en"/>
              <a:t> with designed pcb</a:t>
            </a:r>
            <a:endParaRPr/>
          </a:p>
          <a:p>
            <a:pPr indent="-342900" lvl="0" marL="457200" rtl="0" algn="l">
              <a:spcBef>
                <a:spcPts val="0"/>
              </a:spcBef>
              <a:spcAft>
                <a:spcPts val="0"/>
              </a:spcAft>
              <a:buSzPts val="1800"/>
              <a:buChar char="●"/>
            </a:pPr>
            <a:r>
              <a:rPr lang="en"/>
              <a:t>Open source code/design files</a:t>
            </a:r>
            <a:endParaRPr/>
          </a:p>
          <a:p>
            <a:pPr indent="-342900" lvl="0" marL="457200" rtl="0" algn="l">
              <a:spcBef>
                <a:spcPts val="0"/>
              </a:spcBef>
              <a:spcAft>
                <a:spcPts val="0"/>
              </a:spcAft>
              <a:buSzPts val="1800"/>
              <a:buChar char="●"/>
            </a:pPr>
            <a:r>
              <a:rPr lang="en"/>
              <a:t>Utilize a third arduino to speed up communication rate</a:t>
            </a:r>
            <a:endParaRPr/>
          </a:p>
          <a:p>
            <a:pPr indent="-342900" lvl="0" marL="457200" rtl="0" algn="l">
              <a:spcBef>
                <a:spcPts val="0"/>
              </a:spcBef>
              <a:spcAft>
                <a:spcPts val="0"/>
              </a:spcAft>
              <a:buSzPts val="1800"/>
              <a:buChar char="●"/>
            </a:pPr>
            <a:r>
              <a:rPr lang="en"/>
              <a:t>Increase </a:t>
            </a:r>
            <a:r>
              <a:rPr lang="en"/>
              <a:t>number</a:t>
            </a:r>
            <a:r>
              <a:rPr lang="en"/>
              <a:t> of sensors in the hand to increase number of usable vibration modules.</a:t>
            </a:r>
            <a:endParaRPr/>
          </a:p>
          <a:p>
            <a:pPr indent="-342900" lvl="0" marL="457200" rtl="0" algn="l">
              <a:spcBef>
                <a:spcPts val="0"/>
              </a:spcBef>
              <a:spcAft>
                <a:spcPts val="0"/>
              </a:spcAft>
              <a:buSzPts val="1800"/>
              <a:buChar char="●"/>
            </a:pPr>
            <a:r>
              <a:rPr lang="en"/>
              <a:t>Program an array of vibration patterns to give more usable feedback to user. </a:t>
            </a:r>
            <a:endParaRPr/>
          </a:p>
          <a:p>
            <a:pPr indent="-342900" lvl="0" marL="457200" rtl="0" algn="l">
              <a:spcBef>
                <a:spcPts val="0"/>
              </a:spcBef>
              <a:spcAft>
                <a:spcPts val="0"/>
              </a:spcAft>
              <a:buSzPts val="1800"/>
              <a:buChar char="●"/>
            </a:pPr>
            <a:r>
              <a:rPr lang="en"/>
              <a:t>Wrist hardware/software</a:t>
            </a:r>
            <a:endParaRPr/>
          </a:p>
          <a:p>
            <a:pPr indent="-342900" lvl="0" marL="457200" rtl="0" algn="l">
              <a:spcBef>
                <a:spcPts val="0"/>
              </a:spcBef>
              <a:spcAft>
                <a:spcPts val="0"/>
              </a:spcAft>
              <a:buSzPts val="1800"/>
              <a:buChar char="●"/>
            </a:pPr>
            <a:r>
              <a:rPr lang="en"/>
              <a:t>More complex </a:t>
            </a:r>
            <a:r>
              <a:rPr lang="en"/>
              <a:t>coding</a:t>
            </a:r>
            <a:r>
              <a:rPr lang="en"/>
              <a:t> to allow for more operation modes. </a:t>
            </a:r>
            <a:endParaRPr/>
          </a:p>
        </p:txBody>
      </p:sp>
      <p:sp>
        <p:nvSpPr>
          <p:cNvPr id="156" name="Google Shape;156;p24"/>
          <p:cNvSpPr txBox="1"/>
          <p:nvPr/>
        </p:nvSpPr>
        <p:spPr>
          <a:xfrm>
            <a:off x="7959000" y="4682925"/>
            <a:ext cx="873300" cy="27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Ethan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sp>
        <p:nvSpPr>
          <p:cNvPr id="161" name="Google Shape;161;p25"/>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Conclusion</a:t>
            </a:r>
            <a:endParaRPr/>
          </a:p>
        </p:txBody>
      </p:sp>
      <p:sp>
        <p:nvSpPr>
          <p:cNvPr id="162" name="Google Shape;162;p25"/>
          <p:cNvSpPr txBox="1"/>
          <p:nvPr/>
        </p:nvSpPr>
        <p:spPr>
          <a:xfrm>
            <a:off x="7959000" y="4682925"/>
            <a:ext cx="873300" cy="27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Lihua</a:t>
            </a:r>
            <a:endParaRPr/>
          </a:p>
        </p:txBody>
      </p:sp>
      <p:sp>
        <p:nvSpPr>
          <p:cNvPr id="163" name="Google Shape;163;p25"/>
          <p:cNvSpPr txBox="1"/>
          <p:nvPr>
            <p:ph idx="1" type="body"/>
          </p:nvPr>
        </p:nvSpPr>
        <p:spPr>
          <a:xfrm>
            <a:off x="311700" y="1152425"/>
            <a:ext cx="7055100" cy="3381900"/>
          </a:xfrm>
          <a:prstGeom prst="rect">
            <a:avLst/>
          </a:prstGeom>
        </p:spPr>
        <p:txBody>
          <a:bodyPr anchorCtr="0" anchor="t" bIns="91425" lIns="91425" spcFirstLastPara="1" rIns="91425" wrap="square" tIns="91425">
            <a:noAutofit/>
          </a:bodyPr>
          <a:lstStyle/>
          <a:p>
            <a:pPr indent="-342900" lvl="0" marL="457200" rtl="0" algn="l">
              <a:lnSpc>
                <a:spcPct val="200000"/>
              </a:lnSpc>
              <a:spcBef>
                <a:spcPts val="0"/>
              </a:spcBef>
              <a:spcAft>
                <a:spcPts val="0"/>
              </a:spcAft>
              <a:buSzPts val="1800"/>
              <a:buChar char="●"/>
            </a:pPr>
            <a:r>
              <a:rPr lang="en"/>
              <a:t>W</a:t>
            </a:r>
            <a:r>
              <a:rPr lang="en"/>
              <a:t>e have successfully completed our subsystems</a:t>
            </a:r>
            <a:endParaRPr/>
          </a:p>
          <a:p>
            <a:pPr indent="-342900" lvl="0" marL="457200" rtl="0" algn="l">
              <a:lnSpc>
                <a:spcPct val="200000"/>
              </a:lnSpc>
              <a:spcBef>
                <a:spcPts val="0"/>
              </a:spcBef>
              <a:spcAft>
                <a:spcPts val="0"/>
              </a:spcAft>
              <a:buSzPts val="1800"/>
              <a:buChar char="●"/>
            </a:pPr>
            <a:r>
              <a:rPr lang="en"/>
              <a:t>T</a:t>
            </a:r>
            <a:r>
              <a:rPr lang="en"/>
              <a:t>hree subsystems work together</a:t>
            </a:r>
            <a:endParaRPr/>
          </a:p>
          <a:p>
            <a:pPr indent="-317500" lvl="1" marL="914400" rtl="0" algn="l">
              <a:lnSpc>
                <a:spcPct val="200000"/>
              </a:lnSpc>
              <a:spcBef>
                <a:spcPts val="0"/>
              </a:spcBef>
              <a:spcAft>
                <a:spcPts val="0"/>
              </a:spcAft>
              <a:buSzPts val="1400"/>
              <a:buChar char="○"/>
            </a:pPr>
            <a:r>
              <a:rPr lang="en"/>
              <a:t>Foot-To-Hand for fingers control</a:t>
            </a:r>
            <a:endParaRPr/>
          </a:p>
          <a:p>
            <a:pPr indent="-317500" lvl="1" marL="914400" rtl="0" algn="l">
              <a:lnSpc>
                <a:spcPct val="200000"/>
              </a:lnSpc>
              <a:spcBef>
                <a:spcPts val="0"/>
              </a:spcBef>
              <a:spcAft>
                <a:spcPts val="0"/>
              </a:spcAft>
              <a:buSzPts val="1400"/>
              <a:buChar char="○"/>
            </a:pPr>
            <a:r>
              <a:rPr lang="en"/>
              <a:t>Pressure feedback for band control</a:t>
            </a:r>
            <a:endParaRPr/>
          </a:p>
          <a:p>
            <a:pPr indent="-317500" lvl="1" marL="914400" rtl="0" algn="l">
              <a:lnSpc>
                <a:spcPct val="200000"/>
              </a:lnSpc>
              <a:spcBef>
                <a:spcPts val="0"/>
              </a:spcBef>
              <a:spcAft>
                <a:spcPts val="0"/>
              </a:spcAft>
              <a:buSzPts val="1400"/>
              <a:buChar char="○"/>
            </a:pPr>
            <a:r>
              <a:rPr lang="en"/>
              <a:t>Haptic feedback for vibration motor control</a:t>
            </a:r>
            <a:endParaRPr/>
          </a:p>
          <a:p>
            <a:pPr indent="-342900" lvl="0" marL="457200" rtl="0" algn="l">
              <a:lnSpc>
                <a:spcPct val="200000"/>
              </a:lnSpc>
              <a:spcBef>
                <a:spcPts val="0"/>
              </a:spcBef>
              <a:spcAft>
                <a:spcPts val="0"/>
              </a:spcAft>
              <a:buSzPts val="1800"/>
              <a:buChar char="●"/>
            </a:pPr>
            <a:r>
              <a:rPr lang="en"/>
              <a:t>Our project meets the client </a:t>
            </a:r>
            <a:r>
              <a:rPr lang="en"/>
              <a:t>requirements</a:t>
            </a:r>
            <a:endParaRPr/>
          </a:p>
          <a:p>
            <a:pPr indent="-342900" lvl="0" marL="457200" rtl="0" algn="l">
              <a:lnSpc>
                <a:spcPct val="200000"/>
              </a:lnSpc>
              <a:spcBef>
                <a:spcPts val="0"/>
              </a:spcBef>
              <a:spcAft>
                <a:spcPts val="0"/>
              </a:spcAft>
              <a:buSzPts val="1800"/>
              <a:buChar char="●"/>
            </a:pPr>
            <a:r>
              <a:rPr lang="en"/>
              <a:t>Our project still has potential because it is an open source</a:t>
            </a:r>
            <a:endParaRPr/>
          </a:p>
          <a:p>
            <a:pPr indent="0" lvl="0" marL="0" rtl="0" algn="l">
              <a:spcBef>
                <a:spcPts val="1600"/>
              </a:spcBef>
              <a:spcAft>
                <a:spcPts val="160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 name="Shape 167"/>
        <p:cNvGrpSpPr/>
        <p:nvPr/>
      </p:nvGrpSpPr>
      <p:grpSpPr>
        <a:xfrm>
          <a:off x="0" y="0"/>
          <a:ext cx="0" cy="0"/>
          <a:chOff x="0" y="0"/>
          <a:chExt cx="0" cy="0"/>
        </a:xfrm>
      </p:grpSpPr>
      <p:sp>
        <p:nvSpPr>
          <p:cNvPr id="168" name="Google Shape;168;p26"/>
          <p:cNvSpPr txBox="1"/>
          <p:nvPr>
            <p:ph type="title"/>
          </p:nvPr>
        </p:nvSpPr>
        <p:spPr>
          <a:xfrm>
            <a:off x="155850" y="1864350"/>
            <a:ext cx="85206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800"/>
              <a:t>Thank you</a:t>
            </a:r>
            <a:endParaRPr sz="48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 name="Shape 71"/>
        <p:cNvGrpSpPr/>
        <p:nvPr/>
      </p:nvGrpSpPr>
      <p:grpSpPr>
        <a:xfrm>
          <a:off x="0" y="0"/>
          <a:ext cx="0" cy="0"/>
          <a:chOff x="0" y="0"/>
          <a:chExt cx="0" cy="0"/>
        </a:xfrm>
      </p:grpSpPr>
      <p:sp>
        <p:nvSpPr>
          <p:cNvPr id="72" name="Google Shape;72;p14"/>
          <p:cNvSpPr txBox="1"/>
          <p:nvPr>
            <p:ph type="title"/>
          </p:nvPr>
        </p:nvSpPr>
        <p:spPr>
          <a:xfrm>
            <a:off x="311700" y="185250"/>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Team</a:t>
            </a:r>
            <a:endParaRPr/>
          </a:p>
        </p:txBody>
      </p:sp>
      <p:sp>
        <p:nvSpPr>
          <p:cNvPr id="73" name="Google Shape;73;p14"/>
          <p:cNvSpPr txBox="1"/>
          <p:nvPr>
            <p:ph idx="1" type="body"/>
          </p:nvPr>
        </p:nvSpPr>
        <p:spPr>
          <a:xfrm>
            <a:off x="311700" y="993575"/>
            <a:ext cx="8520600" cy="379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Client: Dr. Kyle Winfree</a:t>
            </a:r>
            <a:endParaRPr sz="1600"/>
          </a:p>
          <a:p>
            <a:pPr indent="0" lvl="0" marL="0" rtl="0" algn="l">
              <a:spcBef>
                <a:spcPts val="1600"/>
              </a:spcBef>
              <a:spcAft>
                <a:spcPts val="0"/>
              </a:spcAft>
              <a:buNone/>
            </a:pPr>
            <a:r>
              <a:rPr lang="en" sz="1600"/>
              <a:t>GTA mentor: Demetria Shepherd</a:t>
            </a:r>
            <a:endParaRPr sz="1600"/>
          </a:p>
          <a:p>
            <a:pPr indent="0" lvl="0" marL="0" rtl="0" algn="l">
              <a:spcBef>
                <a:spcPts val="1600"/>
              </a:spcBef>
              <a:spcAft>
                <a:spcPts val="0"/>
              </a:spcAft>
              <a:buNone/>
            </a:pPr>
            <a:r>
              <a:rPr lang="en" sz="1600"/>
              <a:t>Team members:</a:t>
            </a:r>
            <a:endParaRPr sz="1600"/>
          </a:p>
          <a:p>
            <a:pPr indent="-330200" lvl="0" marL="457200" rtl="0" algn="l">
              <a:spcBef>
                <a:spcPts val="1600"/>
              </a:spcBef>
              <a:spcAft>
                <a:spcPts val="0"/>
              </a:spcAft>
              <a:buSzPts val="1600"/>
              <a:buChar char="●"/>
            </a:pPr>
            <a:r>
              <a:rPr lang="en" sz="1600"/>
              <a:t>Aseel Yousef - Electrical Engineering</a:t>
            </a:r>
            <a:endParaRPr sz="1600"/>
          </a:p>
          <a:p>
            <a:pPr indent="-330200" lvl="0" marL="457200" rtl="0" algn="l">
              <a:spcBef>
                <a:spcPts val="0"/>
              </a:spcBef>
              <a:spcAft>
                <a:spcPts val="0"/>
              </a:spcAft>
              <a:buSzPts val="1600"/>
              <a:buChar char="●"/>
            </a:pPr>
            <a:r>
              <a:rPr lang="en" sz="1600"/>
              <a:t>Lihua Diao - Electrical Engineering</a:t>
            </a:r>
            <a:endParaRPr sz="1600"/>
          </a:p>
          <a:p>
            <a:pPr indent="-330200" lvl="0" marL="457200" rtl="0" algn="l">
              <a:spcBef>
                <a:spcPts val="0"/>
              </a:spcBef>
              <a:spcAft>
                <a:spcPts val="0"/>
              </a:spcAft>
              <a:buSzPts val="1600"/>
              <a:buChar char="●"/>
            </a:pPr>
            <a:r>
              <a:rPr lang="en" sz="1600"/>
              <a:t>Xiaohan Liu - Computer Engineering</a:t>
            </a:r>
            <a:endParaRPr sz="1600"/>
          </a:p>
          <a:p>
            <a:pPr indent="-330200" lvl="0" marL="457200" rtl="0" algn="l">
              <a:spcBef>
                <a:spcPts val="0"/>
              </a:spcBef>
              <a:spcAft>
                <a:spcPts val="0"/>
              </a:spcAft>
              <a:buSzPts val="1600"/>
              <a:buChar char="●"/>
            </a:pPr>
            <a:r>
              <a:rPr lang="en" sz="1600"/>
              <a:t>Ethan Gage - Electrical Engineering</a:t>
            </a:r>
            <a:endParaRPr sz="1600"/>
          </a:p>
          <a:p>
            <a:pPr indent="0" lvl="0" marL="0" rtl="0" algn="l">
              <a:spcBef>
                <a:spcPts val="1600"/>
              </a:spcBef>
              <a:spcAft>
                <a:spcPts val="0"/>
              </a:spcAft>
              <a:buNone/>
            </a:pPr>
            <a:r>
              <a:rPr lang="en" sz="1600"/>
              <a:t>Collaboration: Mechanical Engineering Team</a:t>
            </a:r>
            <a:endParaRPr sz="1600"/>
          </a:p>
          <a:p>
            <a:pPr indent="0" lvl="0" marL="0" rtl="0" algn="l">
              <a:spcBef>
                <a:spcPts val="1600"/>
              </a:spcBef>
              <a:spcAft>
                <a:spcPts val="0"/>
              </a:spcAft>
              <a:buNone/>
            </a:pPr>
            <a:r>
              <a:t/>
            </a:r>
            <a:endParaRPr sz="1600"/>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74" name="Google Shape;74;p14"/>
          <p:cNvSpPr txBox="1"/>
          <p:nvPr/>
        </p:nvSpPr>
        <p:spPr>
          <a:xfrm>
            <a:off x="7959000" y="4682925"/>
            <a:ext cx="873300" cy="27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Aseel</a:t>
            </a:r>
            <a:endParaRPr/>
          </a:p>
        </p:txBody>
      </p:sp>
      <p:pic>
        <p:nvPicPr>
          <p:cNvPr id="75" name="Google Shape;75;p14"/>
          <p:cNvPicPr preferRelativeResize="0"/>
          <p:nvPr/>
        </p:nvPicPr>
        <p:blipFill>
          <a:blip r:embed="rId3">
            <a:alphaModFix/>
          </a:blip>
          <a:stretch>
            <a:fillRect/>
          </a:stretch>
        </p:blipFill>
        <p:spPr>
          <a:xfrm>
            <a:off x="5806250" y="185250"/>
            <a:ext cx="2084300" cy="26039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 name="Shape 79"/>
        <p:cNvGrpSpPr/>
        <p:nvPr/>
      </p:nvGrpSpPr>
      <p:grpSpPr>
        <a:xfrm>
          <a:off x="0" y="0"/>
          <a:ext cx="0" cy="0"/>
          <a:chOff x="0" y="0"/>
          <a:chExt cx="0" cy="0"/>
        </a:xfrm>
      </p:grpSpPr>
      <p:sp>
        <p:nvSpPr>
          <p:cNvPr id="80" name="Google Shape;80;p15"/>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Introduction</a:t>
            </a:r>
            <a:endParaRPr/>
          </a:p>
        </p:txBody>
      </p:sp>
      <p:sp>
        <p:nvSpPr>
          <p:cNvPr id="81" name="Google Shape;81;p15"/>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The project is Intended for the children of the Northern Arizona area, who have lost their sense of touch</a:t>
            </a:r>
            <a:endParaRPr sz="1600"/>
          </a:p>
          <a:p>
            <a:pPr indent="-330200" lvl="0" marL="457200" rtl="0" algn="l">
              <a:spcBef>
                <a:spcPts val="0"/>
              </a:spcBef>
              <a:spcAft>
                <a:spcPts val="0"/>
              </a:spcAft>
              <a:buSzPts val="1600"/>
              <a:buChar char="●"/>
            </a:pPr>
            <a:r>
              <a:rPr lang="en" sz="1600"/>
              <a:t>The </a:t>
            </a:r>
            <a:r>
              <a:rPr lang="en" sz="1600"/>
              <a:t>purpose</a:t>
            </a:r>
            <a:r>
              <a:rPr lang="en" sz="1600"/>
              <a:t> of the project is enhancing and improving the capabilities of low-cost prosthetics</a:t>
            </a:r>
            <a:endParaRPr sz="1600"/>
          </a:p>
          <a:p>
            <a:pPr indent="-330200" lvl="0" marL="457200" rtl="0" algn="l">
              <a:spcBef>
                <a:spcPts val="0"/>
              </a:spcBef>
              <a:spcAft>
                <a:spcPts val="0"/>
              </a:spcAft>
              <a:buSzPts val="1600"/>
              <a:buChar char="●"/>
            </a:pPr>
            <a:r>
              <a:rPr lang="en" sz="1600"/>
              <a:t>Adding electronic features such as pressure and haptic feedback</a:t>
            </a:r>
            <a:endParaRPr sz="1600"/>
          </a:p>
          <a:p>
            <a:pPr indent="-330200" lvl="0" marL="457200" rtl="0" algn="l">
              <a:spcBef>
                <a:spcPts val="0"/>
              </a:spcBef>
              <a:spcAft>
                <a:spcPts val="0"/>
              </a:spcAft>
              <a:buSzPts val="1600"/>
              <a:buChar char="●"/>
            </a:pPr>
            <a:r>
              <a:rPr lang="en" sz="1600"/>
              <a:t>Rechargeable, long battery life</a:t>
            </a:r>
            <a:endParaRPr sz="1600"/>
          </a:p>
          <a:p>
            <a:pPr indent="-330200" lvl="0" marL="457200" rtl="0" algn="l">
              <a:spcBef>
                <a:spcPts val="0"/>
              </a:spcBef>
              <a:spcAft>
                <a:spcPts val="0"/>
              </a:spcAft>
              <a:buSzPts val="1600"/>
              <a:buChar char="●"/>
            </a:pPr>
            <a:r>
              <a:rPr lang="en" sz="1600"/>
              <a:t>Making it an open source for future use</a:t>
            </a:r>
            <a:endParaRPr sz="1600"/>
          </a:p>
          <a:p>
            <a:pPr indent="0" lvl="0" marL="0" rtl="0" algn="l">
              <a:spcBef>
                <a:spcPts val="1600"/>
              </a:spcBef>
              <a:spcAft>
                <a:spcPts val="1600"/>
              </a:spcAft>
              <a:buNone/>
            </a:pPr>
            <a:r>
              <a:t/>
            </a:r>
            <a:endParaRPr/>
          </a:p>
        </p:txBody>
      </p:sp>
      <p:sp>
        <p:nvSpPr>
          <p:cNvPr id="82" name="Google Shape;82;p15"/>
          <p:cNvSpPr txBox="1"/>
          <p:nvPr/>
        </p:nvSpPr>
        <p:spPr>
          <a:xfrm>
            <a:off x="7959000" y="4682925"/>
            <a:ext cx="873300" cy="27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Aseel</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 name="Shape 86"/>
        <p:cNvGrpSpPr/>
        <p:nvPr/>
      </p:nvGrpSpPr>
      <p:grpSpPr>
        <a:xfrm>
          <a:off x="0" y="0"/>
          <a:ext cx="0" cy="0"/>
          <a:chOff x="0" y="0"/>
          <a:chExt cx="0" cy="0"/>
        </a:xfrm>
      </p:grpSpPr>
      <p:sp>
        <p:nvSpPr>
          <p:cNvPr id="87" name="Google Shape;87;p16"/>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Early Stages</a:t>
            </a:r>
            <a:endParaRPr/>
          </a:p>
        </p:txBody>
      </p:sp>
      <p:sp>
        <p:nvSpPr>
          <p:cNvPr id="88" name="Google Shape;88;p16"/>
          <p:cNvSpPr txBox="1"/>
          <p:nvPr>
            <p:ph idx="1" type="body"/>
          </p:nvPr>
        </p:nvSpPr>
        <p:spPr>
          <a:xfrm>
            <a:off x="156700" y="1266325"/>
            <a:ext cx="9600900" cy="3302700"/>
          </a:xfrm>
          <a:prstGeom prst="rect">
            <a:avLst/>
          </a:prstGeom>
          <a:noFill/>
        </p:spPr>
        <p:txBody>
          <a:bodyPr anchorCtr="0" anchor="t" bIns="91425" lIns="91425" spcFirstLastPara="1" rIns="91425" wrap="square" tIns="91425">
            <a:noAutofit/>
          </a:bodyPr>
          <a:lstStyle/>
          <a:p>
            <a:pPr indent="0" lvl="0" marL="0" rtl="0" algn="l">
              <a:spcBef>
                <a:spcPts val="0"/>
              </a:spcBef>
              <a:spcAft>
                <a:spcPts val="0"/>
              </a:spcAft>
              <a:buNone/>
            </a:pPr>
            <a:r>
              <a:rPr lang="en" sz="1600"/>
              <a:t>Three subsystems:</a:t>
            </a:r>
            <a:endParaRPr sz="1600"/>
          </a:p>
          <a:p>
            <a:pPr indent="-330200" lvl="0" marL="457200" rtl="0" algn="l">
              <a:spcBef>
                <a:spcPts val="1600"/>
              </a:spcBef>
              <a:spcAft>
                <a:spcPts val="0"/>
              </a:spcAft>
              <a:buSzPts val="1600"/>
              <a:buChar char="●"/>
            </a:pPr>
            <a:r>
              <a:rPr lang="en" sz="1600"/>
              <a:t>Myosensor:  Muscle Sensor - &gt; Arduino -&gt; Servos -&gt; Four Fingres</a:t>
            </a:r>
            <a:endParaRPr sz="1600"/>
          </a:p>
          <a:p>
            <a:pPr indent="-330200" lvl="0" marL="457200" rtl="0" algn="l">
              <a:spcBef>
                <a:spcPts val="0"/>
              </a:spcBef>
              <a:spcAft>
                <a:spcPts val="0"/>
              </a:spcAft>
              <a:buSzPts val="1600"/>
              <a:buChar char="●"/>
            </a:pPr>
            <a:r>
              <a:rPr lang="en" sz="1600"/>
              <a:t>Toe-To-Thumb: </a:t>
            </a:r>
            <a:r>
              <a:rPr b="1" lang="en" sz="1600"/>
              <a:t>Transfer(lower)</a:t>
            </a:r>
            <a:r>
              <a:rPr lang="en" sz="1600"/>
              <a:t>: Sensor under the toe - &gt; Arduino -&gt; XBEE transfer                                                                                                                                      </a:t>
            </a:r>
            <a:r>
              <a:rPr b="1" lang="en" sz="1600"/>
              <a:t>Receive(upper)</a:t>
            </a:r>
            <a:r>
              <a:rPr lang="en" sz="1600"/>
              <a:t>: XBEE receiver-&gt; Arduino -&gt; servo -&gt; Thumb</a:t>
            </a:r>
            <a:endParaRPr sz="1600"/>
          </a:p>
          <a:p>
            <a:pPr indent="-330200" lvl="0" marL="457200" rtl="0" algn="l">
              <a:spcBef>
                <a:spcPts val="0"/>
              </a:spcBef>
              <a:spcAft>
                <a:spcPts val="0"/>
              </a:spcAft>
              <a:buSzPts val="1600"/>
              <a:buChar char="●"/>
            </a:pPr>
            <a:r>
              <a:rPr lang="en" sz="1600"/>
              <a:t>Touch: Pressure Sensor - &gt; Arduino -&gt; Servos -&gt; Constricting band</a:t>
            </a:r>
            <a:endParaRPr sz="1600"/>
          </a:p>
          <a:p>
            <a:pPr indent="0" lvl="0" marL="0" rtl="0" algn="l">
              <a:spcBef>
                <a:spcPts val="1600"/>
              </a:spcBef>
              <a:spcAft>
                <a:spcPts val="0"/>
              </a:spcAft>
              <a:buNone/>
            </a:pPr>
            <a:r>
              <a:rPr lang="en" sz="1600"/>
              <a:t>Three prototypes:</a:t>
            </a:r>
            <a:endParaRPr sz="1600"/>
          </a:p>
          <a:p>
            <a:pPr indent="-330200" lvl="0" marL="457200" rtl="0" algn="l">
              <a:spcBef>
                <a:spcPts val="1600"/>
              </a:spcBef>
              <a:spcAft>
                <a:spcPts val="0"/>
              </a:spcAft>
              <a:buSzPts val="1600"/>
              <a:buChar char="●"/>
            </a:pPr>
            <a:r>
              <a:rPr lang="en" sz="1600"/>
              <a:t>Reading Muscle Data : Using MyoWare Sensor to test  how much a given muscle is flexed.</a:t>
            </a:r>
            <a:endParaRPr sz="1600"/>
          </a:p>
          <a:p>
            <a:pPr indent="-330200" lvl="0" marL="457200" rtl="0" algn="l">
              <a:spcBef>
                <a:spcPts val="0"/>
              </a:spcBef>
              <a:spcAft>
                <a:spcPts val="0"/>
              </a:spcAft>
              <a:buSzPts val="1600"/>
              <a:buChar char="●"/>
            </a:pPr>
            <a:r>
              <a:rPr lang="en" sz="1600"/>
              <a:t>Read Analog Sensor Data: Using pressure sensor to test  pressure and display the data.</a:t>
            </a:r>
            <a:endParaRPr sz="1600"/>
          </a:p>
          <a:p>
            <a:pPr indent="-330200" lvl="0" marL="457200" rtl="0" algn="l">
              <a:spcBef>
                <a:spcPts val="0"/>
              </a:spcBef>
              <a:spcAft>
                <a:spcPts val="0"/>
              </a:spcAft>
              <a:buSzPts val="1600"/>
              <a:buChar char="●"/>
            </a:pPr>
            <a:r>
              <a:rPr lang="en" sz="1600"/>
              <a:t>Control Servo Motor: Using Arduino button to control the rotation of the motor.</a:t>
            </a:r>
            <a:endParaRPr sz="1600"/>
          </a:p>
          <a:p>
            <a:pPr indent="0" lvl="0" marL="457200" rtl="0" algn="l">
              <a:spcBef>
                <a:spcPts val="1600"/>
              </a:spcBef>
              <a:spcAft>
                <a:spcPts val="0"/>
              </a:spcAft>
              <a:buNone/>
            </a:pPr>
            <a:r>
              <a:t/>
            </a:r>
            <a:endParaRPr sz="1600"/>
          </a:p>
          <a:p>
            <a:pPr indent="0" lvl="0" marL="0" rtl="0" algn="l">
              <a:spcBef>
                <a:spcPts val="1600"/>
              </a:spcBef>
              <a:spcAft>
                <a:spcPts val="0"/>
              </a:spcAft>
              <a:buNone/>
            </a:pPr>
            <a:r>
              <a:t/>
            </a:r>
            <a:endParaRPr sz="1600"/>
          </a:p>
          <a:p>
            <a:pPr indent="0" lvl="0" marL="0" rtl="0" algn="l">
              <a:spcBef>
                <a:spcPts val="1600"/>
              </a:spcBef>
              <a:spcAft>
                <a:spcPts val="0"/>
              </a:spcAft>
              <a:buNone/>
            </a:pPr>
            <a:r>
              <a:t/>
            </a:r>
            <a:endParaRPr sz="1600"/>
          </a:p>
          <a:p>
            <a:pPr indent="0" lvl="0" marL="0" rtl="0" algn="l">
              <a:spcBef>
                <a:spcPts val="1600"/>
              </a:spcBef>
              <a:spcAft>
                <a:spcPts val="1600"/>
              </a:spcAft>
              <a:buNone/>
            </a:pPr>
            <a:r>
              <a:rPr lang="en" sz="1600"/>
              <a:t> </a:t>
            </a:r>
            <a:endParaRPr sz="1600"/>
          </a:p>
        </p:txBody>
      </p:sp>
      <p:sp>
        <p:nvSpPr>
          <p:cNvPr id="89" name="Google Shape;89;p16"/>
          <p:cNvSpPr txBox="1"/>
          <p:nvPr/>
        </p:nvSpPr>
        <p:spPr>
          <a:xfrm>
            <a:off x="7959000" y="4682925"/>
            <a:ext cx="873300" cy="27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Xiaohan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 name="Shape 93"/>
        <p:cNvGrpSpPr/>
        <p:nvPr/>
      </p:nvGrpSpPr>
      <p:grpSpPr>
        <a:xfrm>
          <a:off x="0" y="0"/>
          <a:ext cx="0" cy="0"/>
          <a:chOff x="0" y="0"/>
          <a:chExt cx="0" cy="0"/>
        </a:xfrm>
      </p:grpSpPr>
      <p:sp>
        <p:nvSpPr>
          <p:cNvPr id="94" name="Google Shape;94;p17"/>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Early Stages Continued</a:t>
            </a:r>
            <a:endParaRPr/>
          </a:p>
        </p:txBody>
      </p:sp>
      <p:sp>
        <p:nvSpPr>
          <p:cNvPr id="95" name="Google Shape;95;p17"/>
          <p:cNvSpPr txBox="1"/>
          <p:nvPr>
            <p:ph idx="1" type="body"/>
          </p:nvPr>
        </p:nvSpPr>
        <p:spPr>
          <a:xfrm>
            <a:off x="311700" y="1266325"/>
            <a:ext cx="42102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Toe-To-Thumb: Additional Prototype</a:t>
            </a:r>
            <a:endParaRPr/>
          </a:p>
          <a:p>
            <a:pPr indent="-342900" lvl="0" marL="457200" rtl="0" algn="l">
              <a:spcBef>
                <a:spcPts val="1600"/>
              </a:spcBef>
              <a:spcAft>
                <a:spcPts val="0"/>
              </a:spcAft>
              <a:buSzPts val="1800"/>
              <a:buChar char="●"/>
            </a:pPr>
            <a:r>
              <a:rPr lang="en"/>
              <a:t>Started with Dani Clode Third-Thumb for control inspiration</a:t>
            </a:r>
            <a:endParaRPr/>
          </a:p>
          <a:p>
            <a:pPr indent="-342900" lvl="0" marL="457200" rtl="0" algn="l">
              <a:spcBef>
                <a:spcPts val="0"/>
              </a:spcBef>
              <a:spcAft>
                <a:spcPts val="0"/>
              </a:spcAft>
              <a:buSzPts val="1800"/>
              <a:buChar char="●"/>
            </a:pPr>
            <a:r>
              <a:rPr lang="en"/>
              <a:t>Simple analog communication using XBee</a:t>
            </a:r>
            <a:endParaRPr/>
          </a:p>
          <a:p>
            <a:pPr indent="-342900" lvl="0" marL="457200" rtl="0" algn="l">
              <a:spcBef>
                <a:spcPts val="0"/>
              </a:spcBef>
              <a:spcAft>
                <a:spcPts val="0"/>
              </a:spcAft>
              <a:buSzPts val="1800"/>
              <a:buChar char="●"/>
            </a:pPr>
            <a:r>
              <a:rPr lang="en"/>
              <a:t>Would be used for wireless control in the device.</a:t>
            </a:r>
            <a:endParaRPr/>
          </a:p>
          <a:p>
            <a:pPr indent="-342900" lvl="0" marL="457200" rtl="0" algn="l">
              <a:spcBef>
                <a:spcPts val="0"/>
              </a:spcBef>
              <a:spcAft>
                <a:spcPts val="0"/>
              </a:spcAft>
              <a:buSzPts val="1800"/>
              <a:buChar char="●"/>
            </a:pPr>
            <a:r>
              <a:rPr lang="en"/>
              <a:t>Initially just to control thumb</a:t>
            </a:r>
            <a:endParaRPr/>
          </a:p>
        </p:txBody>
      </p:sp>
      <p:sp>
        <p:nvSpPr>
          <p:cNvPr id="96" name="Google Shape;96;p17"/>
          <p:cNvSpPr txBox="1"/>
          <p:nvPr/>
        </p:nvSpPr>
        <p:spPr>
          <a:xfrm>
            <a:off x="8056075" y="4682925"/>
            <a:ext cx="873300" cy="27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Ethan</a:t>
            </a:r>
            <a:endParaRPr/>
          </a:p>
        </p:txBody>
      </p:sp>
      <p:pic>
        <p:nvPicPr>
          <p:cNvPr id="97" name="Google Shape;97;p17"/>
          <p:cNvPicPr preferRelativeResize="0"/>
          <p:nvPr/>
        </p:nvPicPr>
        <p:blipFill>
          <a:blip r:embed="rId3">
            <a:alphaModFix/>
          </a:blip>
          <a:stretch>
            <a:fillRect/>
          </a:stretch>
        </p:blipFill>
        <p:spPr>
          <a:xfrm>
            <a:off x="4631200" y="925028"/>
            <a:ext cx="4260300" cy="2838922"/>
          </a:xfrm>
          <a:prstGeom prst="rect">
            <a:avLst/>
          </a:prstGeom>
          <a:noFill/>
          <a:ln>
            <a:noFill/>
          </a:ln>
        </p:spPr>
      </p:pic>
      <p:sp>
        <p:nvSpPr>
          <p:cNvPr id="98" name="Google Shape;98;p17"/>
          <p:cNvSpPr txBox="1"/>
          <p:nvPr/>
        </p:nvSpPr>
        <p:spPr>
          <a:xfrm>
            <a:off x="4655050" y="3752175"/>
            <a:ext cx="4210200" cy="1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pen Sans"/>
                <a:ea typeface="Open Sans"/>
                <a:cs typeface="Open Sans"/>
                <a:sym typeface="Open Sans"/>
              </a:rPr>
              <a:t>Dani Clode - Third Thumb Project</a:t>
            </a:r>
            <a:endParaRPr>
              <a:latin typeface="Open Sans"/>
              <a:ea typeface="Open Sans"/>
              <a:cs typeface="Open Sans"/>
              <a:sym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 name="Shape 102"/>
        <p:cNvGrpSpPr/>
        <p:nvPr/>
      </p:nvGrpSpPr>
      <p:grpSpPr>
        <a:xfrm>
          <a:off x="0" y="0"/>
          <a:ext cx="0" cy="0"/>
          <a:chOff x="0" y="0"/>
          <a:chExt cx="0" cy="0"/>
        </a:xfrm>
      </p:grpSpPr>
      <p:sp>
        <p:nvSpPr>
          <p:cNvPr id="103" name="Google Shape;103;p18"/>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Project evolution</a:t>
            </a:r>
            <a:endParaRPr/>
          </a:p>
        </p:txBody>
      </p:sp>
      <p:sp>
        <p:nvSpPr>
          <p:cNvPr id="104" name="Google Shape;104;p18"/>
          <p:cNvSpPr txBox="1"/>
          <p:nvPr>
            <p:ph idx="1" type="body"/>
          </p:nvPr>
        </p:nvSpPr>
        <p:spPr>
          <a:xfrm>
            <a:off x="311700" y="1152425"/>
            <a:ext cx="8520600" cy="3960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Improved:</a:t>
            </a:r>
            <a:endParaRPr sz="1600"/>
          </a:p>
          <a:p>
            <a:pPr indent="-330200" lvl="0" marL="457200" rtl="0" algn="l">
              <a:spcBef>
                <a:spcPts val="1600"/>
              </a:spcBef>
              <a:spcAft>
                <a:spcPts val="0"/>
              </a:spcAft>
              <a:buSzPts val="1600"/>
              <a:buChar char="●"/>
            </a:pPr>
            <a:r>
              <a:rPr lang="en" sz="1600"/>
              <a:t>Removed Myosensor subsystem</a:t>
            </a:r>
            <a:endParaRPr sz="1600"/>
          </a:p>
          <a:p>
            <a:pPr indent="-330200" lvl="0" marL="457200" rtl="0" algn="l">
              <a:spcBef>
                <a:spcPts val="0"/>
              </a:spcBef>
              <a:spcAft>
                <a:spcPts val="0"/>
              </a:spcAft>
              <a:buSzPts val="1600"/>
              <a:buChar char="●"/>
            </a:pPr>
            <a:r>
              <a:rPr lang="en" sz="1600"/>
              <a:t>Changed the Toe - To - Thumb subsystem to Foot - To - Hand subsystem.</a:t>
            </a:r>
            <a:endParaRPr sz="1600"/>
          </a:p>
          <a:p>
            <a:pPr indent="-330200" lvl="0" marL="457200" rtl="0" algn="l">
              <a:spcBef>
                <a:spcPts val="0"/>
              </a:spcBef>
              <a:spcAft>
                <a:spcPts val="0"/>
              </a:spcAft>
              <a:buSzPts val="1600"/>
              <a:buChar char="●"/>
            </a:pPr>
            <a:r>
              <a:rPr lang="en" sz="1600"/>
              <a:t>Added Haptic Feedback subsystem</a:t>
            </a:r>
            <a:endParaRPr sz="1600"/>
          </a:p>
          <a:p>
            <a:pPr indent="0" lvl="0" marL="0" rtl="0" algn="l">
              <a:spcBef>
                <a:spcPts val="1600"/>
              </a:spcBef>
              <a:spcAft>
                <a:spcPts val="0"/>
              </a:spcAft>
              <a:buNone/>
            </a:pPr>
            <a:r>
              <a:rPr lang="en" sz="1600"/>
              <a:t>Current three subsystems:</a:t>
            </a:r>
            <a:endParaRPr sz="1600"/>
          </a:p>
          <a:p>
            <a:pPr indent="-330200" lvl="0" marL="457200" rtl="0" algn="l">
              <a:spcBef>
                <a:spcPts val="1600"/>
              </a:spcBef>
              <a:spcAft>
                <a:spcPts val="0"/>
              </a:spcAft>
              <a:buSzPts val="1600"/>
              <a:buChar char="●"/>
            </a:pPr>
            <a:r>
              <a:rPr lang="en" sz="1600"/>
              <a:t>Foot - To - Hand subsystem: U</a:t>
            </a:r>
            <a:r>
              <a:rPr lang="en" sz="1600"/>
              <a:t>sing 5 sensors - 3 on dominant foot, 2 on recessive foot to control all five fingers.</a:t>
            </a:r>
            <a:endParaRPr sz="1600"/>
          </a:p>
          <a:p>
            <a:pPr indent="-330200" lvl="0" marL="457200" rtl="0" algn="l">
              <a:spcBef>
                <a:spcPts val="0"/>
              </a:spcBef>
              <a:spcAft>
                <a:spcPts val="0"/>
              </a:spcAft>
              <a:buSzPts val="1600"/>
              <a:buChar char="●"/>
            </a:pPr>
            <a:r>
              <a:rPr lang="en" sz="1600"/>
              <a:t>Pressure Feedback subsystem: Detect grip through  pressure sensor at the hand and control constricting band.</a:t>
            </a:r>
            <a:endParaRPr sz="1600"/>
          </a:p>
          <a:p>
            <a:pPr indent="-330200" lvl="0" marL="457200" rtl="0" algn="l">
              <a:spcBef>
                <a:spcPts val="0"/>
              </a:spcBef>
              <a:spcAft>
                <a:spcPts val="0"/>
              </a:spcAft>
              <a:buSzPts val="1600"/>
              <a:buChar char="●"/>
            </a:pPr>
            <a:r>
              <a:rPr lang="en" sz="1600"/>
              <a:t>Haptic Feedback subsystem: </a:t>
            </a:r>
            <a:r>
              <a:rPr lang="en" sz="1600"/>
              <a:t> Detect grip through  pressure sensor at the hand and control vibration motor on the arm.</a:t>
            </a:r>
            <a:endParaRPr sz="1600"/>
          </a:p>
        </p:txBody>
      </p:sp>
      <p:sp>
        <p:nvSpPr>
          <p:cNvPr id="105" name="Google Shape;105;p18"/>
          <p:cNvSpPr txBox="1"/>
          <p:nvPr/>
        </p:nvSpPr>
        <p:spPr>
          <a:xfrm>
            <a:off x="7959000" y="4682925"/>
            <a:ext cx="873300" cy="27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Xiaohan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 name="Shape 109"/>
        <p:cNvGrpSpPr/>
        <p:nvPr/>
      </p:nvGrpSpPr>
      <p:grpSpPr>
        <a:xfrm>
          <a:off x="0" y="0"/>
          <a:ext cx="0" cy="0"/>
          <a:chOff x="0" y="0"/>
          <a:chExt cx="0" cy="0"/>
        </a:xfrm>
      </p:grpSpPr>
      <p:sp>
        <p:nvSpPr>
          <p:cNvPr id="110" name="Google Shape;110;p19"/>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Foot-To-Hand Subsystem</a:t>
            </a:r>
            <a:endParaRPr/>
          </a:p>
        </p:txBody>
      </p:sp>
      <p:sp>
        <p:nvSpPr>
          <p:cNvPr id="111" name="Google Shape;111;p19"/>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the control system for the device.</a:t>
            </a:r>
            <a:endParaRPr/>
          </a:p>
          <a:p>
            <a:pPr indent="0" lvl="0" marL="0" rtl="0" algn="l">
              <a:spcBef>
                <a:spcPts val="1600"/>
              </a:spcBef>
              <a:spcAft>
                <a:spcPts val="0"/>
              </a:spcAft>
              <a:buNone/>
            </a:pPr>
            <a:r>
              <a:rPr lang="en"/>
              <a:t>2 transmitter modules, one on each foot, one with 2 sensors, one with 3 sensors and an arduino. One receiver module on redbot mainboard connected to five servos</a:t>
            </a:r>
            <a:endParaRPr/>
          </a:p>
          <a:p>
            <a:pPr indent="0" lvl="0" marL="0" rtl="0" algn="l">
              <a:spcBef>
                <a:spcPts val="1600"/>
              </a:spcBef>
              <a:spcAft>
                <a:spcPts val="0"/>
              </a:spcAft>
              <a:buNone/>
            </a:pPr>
            <a:r>
              <a:rPr lang="en"/>
              <a:t>Data originates from transmitter Xbee with 2 sensors. </a:t>
            </a:r>
            <a:br>
              <a:rPr lang="en"/>
            </a:br>
            <a:r>
              <a:rPr lang="en"/>
              <a:t>Reads sensor data transmits it to intermediate xbee at 50hz, intermediate arduino reads received data, reads its own sensor value, packages them  together and transmits packet to receiver module xbee</a:t>
            </a:r>
            <a:endParaRPr/>
          </a:p>
          <a:p>
            <a:pPr indent="0" lvl="0" marL="0" rtl="0" algn="l">
              <a:spcBef>
                <a:spcPts val="1600"/>
              </a:spcBef>
              <a:spcAft>
                <a:spcPts val="0"/>
              </a:spcAft>
              <a:buNone/>
            </a:pPr>
            <a:r>
              <a:rPr lang="en"/>
              <a:t>Receiver Xbee unpacks the data, writes each sensor value to its corresponding servo.  </a:t>
            </a:r>
            <a:endParaRPr/>
          </a:p>
          <a:p>
            <a:pPr indent="0" lvl="0" marL="0" rtl="0" algn="l">
              <a:spcBef>
                <a:spcPts val="1600"/>
              </a:spcBef>
              <a:spcAft>
                <a:spcPts val="1600"/>
              </a:spcAft>
              <a:buNone/>
            </a:pPr>
            <a:r>
              <a:t/>
            </a:r>
            <a:endParaRPr/>
          </a:p>
        </p:txBody>
      </p:sp>
      <p:sp>
        <p:nvSpPr>
          <p:cNvPr id="112" name="Google Shape;112;p19"/>
          <p:cNvSpPr txBox="1"/>
          <p:nvPr/>
        </p:nvSpPr>
        <p:spPr>
          <a:xfrm>
            <a:off x="8056075" y="4682925"/>
            <a:ext cx="873300" cy="27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Ethan</a:t>
            </a:r>
            <a:endParaRPr/>
          </a:p>
        </p:txBody>
      </p:sp>
      <p:pic>
        <p:nvPicPr>
          <p:cNvPr id="113" name="Google Shape;113;p19"/>
          <p:cNvPicPr preferRelativeResize="0"/>
          <p:nvPr/>
        </p:nvPicPr>
        <p:blipFill>
          <a:blip r:embed="rId3">
            <a:alphaModFix/>
          </a:blip>
          <a:stretch>
            <a:fillRect/>
          </a:stretch>
        </p:blipFill>
        <p:spPr>
          <a:xfrm>
            <a:off x="5853500" y="41050"/>
            <a:ext cx="1952775" cy="17365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 name="Shape 117"/>
        <p:cNvGrpSpPr/>
        <p:nvPr/>
      </p:nvGrpSpPr>
      <p:grpSpPr>
        <a:xfrm>
          <a:off x="0" y="0"/>
          <a:ext cx="0" cy="0"/>
          <a:chOff x="0" y="0"/>
          <a:chExt cx="0" cy="0"/>
        </a:xfrm>
      </p:grpSpPr>
      <p:pic>
        <p:nvPicPr>
          <p:cNvPr id="118" name="Google Shape;118;p20"/>
          <p:cNvPicPr preferRelativeResize="0"/>
          <p:nvPr/>
        </p:nvPicPr>
        <p:blipFill>
          <a:blip r:embed="rId3">
            <a:alphaModFix/>
          </a:blip>
          <a:stretch>
            <a:fillRect/>
          </a:stretch>
        </p:blipFill>
        <p:spPr>
          <a:xfrm rot="10800000">
            <a:off x="4395271" y="1161125"/>
            <a:ext cx="3270899" cy="3404326"/>
          </a:xfrm>
          <a:prstGeom prst="rect">
            <a:avLst/>
          </a:prstGeom>
          <a:noFill/>
          <a:ln>
            <a:noFill/>
          </a:ln>
        </p:spPr>
      </p:pic>
      <p:pic>
        <p:nvPicPr>
          <p:cNvPr id="119" name="Google Shape;119;p20"/>
          <p:cNvPicPr preferRelativeResize="0"/>
          <p:nvPr/>
        </p:nvPicPr>
        <p:blipFill>
          <a:blip r:embed="rId4">
            <a:alphaModFix/>
          </a:blip>
          <a:stretch>
            <a:fillRect/>
          </a:stretch>
        </p:blipFill>
        <p:spPr>
          <a:xfrm rot="-5400000">
            <a:off x="-99875" y="2007824"/>
            <a:ext cx="3308776" cy="1806476"/>
          </a:xfrm>
          <a:prstGeom prst="rect">
            <a:avLst/>
          </a:prstGeom>
          <a:noFill/>
          <a:ln>
            <a:noFill/>
          </a:ln>
        </p:spPr>
      </p:pic>
      <p:sp>
        <p:nvSpPr>
          <p:cNvPr id="120" name="Google Shape;120;p20"/>
          <p:cNvSpPr txBox="1"/>
          <p:nvPr/>
        </p:nvSpPr>
        <p:spPr>
          <a:xfrm>
            <a:off x="910300" y="673475"/>
            <a:ext cx="3381300" cy="39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pen Sans"/>
                <a:ea typeface="Open Sans"/>
                <a:cs typeface="Open Sans"/>
                <a:sym typeface="Open Sans"/>
              </a:rPr>
              <a:t>Transmitter 1</a:t>
            </a:r>
            <a:endParaRPr>
              <a:latin typeface="Open Sans"/>
              <a:ea typeface="Open Sans"/>
              <a:cs typeface="Open Sans"/>
              <a:sym typeface="Open Sans"/>
            </a:endParaRPr>
          </a:p>
        </p:txBody>
      </p:sp>
      <p:sp>
        <p:nvSpPr>
          <p:cNvPr id="121" name="Google Shape;121;p20"/>
          <p:cNvSpPr txBox="1"/>
          <p:nvPr/>
        </p:nvSpPr>
        <p:spPr>
          <a:xfrm>
            <a:off x="4340075" y="769025"/>
            <a:ext cx="3381300" cy="39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pen Sans"/>
                <a:ea typeface="Open Sans"/>
                <a:cs typeface="Open Sans"/>
                <a:sym typeface="Open Sans"/>
              </a:rPr>
              <a:t>Transmitter 2</a:t>
            </a:r>
            <a:endParaRPr>
              <a:latin typeface="Open Sans"/>
              <a:ea typeface="Open Sans"/>
              <a:cs typeface="Open Sans"/>
              <a:sym typeface="Open Sans"/>
            </a:endParaRPr>
          </a:p>
        </p:txBody>
      </p:sp>
      <p:sp>
        <p:nvSpPr>
          <p:cNvPr id="122" name="Google Shape;122;p20"/>
          <p:cNvSpPr/>
          <p:nvPr/>
        </p:nvSpPr>
        <p:spPr>
          <a:xfrm>
            <a:off x="2864100" y="2571738"/>
            <a:ext cx="1332000" cy="3033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20"/>
          <p:cNvSpPr/>
          <p:nvPr/>
        </p:nvSpPr>
        <p:spPr>
          <a:xfrm>
            <a:off x="7721375" y="2759413"/>
            <a:ext cx="1332000" cy="3033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20"/>
          <p:cNvSpPr txBox="1"/>
          <p:nvPr/>
        </p:nvSpPr>
        <p:spPr>
          <a:xfrm>
            <a:off x="2786313" y="2286825"/>
            <a:ext cx="1280400" cy="21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latin typeface="Open Sans"/>
                <a:ea typeface="Open Sans"/>
                <a:cs typeface="Open Sans"/>
                <a:sym typeface="Open Sans"/>
              </a:rPr>
              <a:t>Send 2 sensor Values to Transmitter 2</a:t>
            </a:r>
            <a:endParaRPr sz="800">
              <a:latin typeface="Open Sans"/>
              <a:ea typeface="Open Sans"/>
              <a:cs typeface="Open Sans"/>
              <a:sym typeface="Open Sans"/>
            </a:endParaRPr>
          </a:p>
        </p:txBody>
      </p:sp>
      <p:sp>
        <p:nvSpPr>
          <p:cNvPr id="125" name="Google Shape;125;p20"/>
          <p:cNvSpPr txBox="1"/>
          <p:nvPr/>
        </p:nvSpPr>
        <p:spPr>
          <a:xfrm>
            <a:off x="7772963" y="2357250"/>
            <a:ext cx="1280400" cy="21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latin typeface="Open Sans"/>
                <a:ea typeface="Open Sans"/>
                <a:cs typeface="Open Sans"/>
                <a:sym typeface="Open Sans"/>
              </a:rPr>
              <a:t>Send 5 sensor Values to Receiver</a:t>
            </a:r>
            <a:endParaRPr sz="800">
              <a:latin typeface="Open Sans"/>
              <a:ea typeface="Open Sans"/>
              <a:cs typeface="Open Sans"/>
              <a:sym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 name="Shape 129"/>
        <p:cNvGrpSpPr/>
        <p:nvPr/>
      </p:nvGrpSpPr>
      <p:grpSpPr>
        <a:xfrm>
          <a:off x="0" y="0"/>
          <a:ext cx="0" cy="0"/>
          <a:chOff x="0" y="0"/>
          <a:chExt cx="0" cy="0"/>
        </a:xfrm>
      </p:grpSpPr>
      <p:sp>
        <p:nvSpPr>
          <p:cNvPr id="130" name="Google Shape;130;p21"/>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Receiver</a:t>
            </a:r>
            <a:r>
              <a:rPr lang="en"/>
              <a:t>/ Motor Driver Circuit</a:t>
            </a:r>
            <a:endParaRPr/>
          </a:p>
        </p:txBody>
      </p:sp>
      <p:pic>
        <p:nvPicPr>
          <p:cNvPr id="131" name="Google Shape;131;p21"/>
          <p:cNvPicPr preferRelativeResize="0"/>
          <p:nvPr/>
        </p:nvPicPr>
        <p:blipFill>
          <a:blip r:embed="rId3">
            <a:alphaModFix/>
          </a:blip>
          <a:stretch>
            <a:fillRect/>
          </a:stretch>
        </p:blipFill>
        <p:spPr>
          <a:xfrm>
            <a:off x="1147099" y="1052200"/>
            <a:ext cx="6385450" cy="3301650"/>
          </a:xfrm>
          <a:prstGeom prst="rect">
            <a:avLst/>
          </a:prstGeom>
          <a:noFill/>
          <a:ln>
            <a:noFill/>
          </a:ln>
        </p:spPr>
      </p:pic>
      <p:sp>
        <p:nvSpPr>
          <p:cNvPr id="132" name="Google Shape;132;p21"/>
          <p:cNvSpPr txBox="1"/>
          <p:nvPr/>
        </p:nvSpPr>
        <p:spPr>
          <a:xfrm>
            <a:off x="1276200" y="4192925"/>
            <a:ext cx="7556100" cy="23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Open Sans"/>
                <a:ea typeface="Open Sans"/>
                <a:cs typeface="Open Sans"/>
                <a:sym typeface="Open Sans"/>
              </a:rPr>
              <a:t>Receive packet containing 5 sensor values -&gt; Decode and map to 5 servos controlling hand</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Not pictured: Sitting/standing switch</a:t>
            </a:r>
            <a:endParaRPr sz="1000">
              <a:latin typeface="Open Sans"/>
              <a:ea typeface="Open Sans"/>
              <a:cs typeface="Open Sans"/>
              <a:sym typeface="Open Sans"/>
            </a:endParaRPr>
          </a:p>
        </p:txBody>
      </p:sp>
    </p:spTree>
  </p:cSld>
  <p:clrMapOvr>
    <a:masterClrMapping/>
  </p:clrMapOvr>
</p:sld>
</file>

<file path=ppt/theme/theme1.xml><?xml version="1.0" encoding="utf-8"?>
<a:theme xmlns:a="http://schemas.openxmlformats.org/drawingml/2006/main" xmlns:r="http://schemas.openxmlformats.org/officeDocument/2006/relationships"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